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256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2BE9DDC-F8F0-4264-9766-01196438DA0D}">
          <p14:sldIdLst>
            <p14:sldId id="256"/>
            <p14:sldId id="258"/>
            <p14:sldId id="259"/>
            <p14:sldId id="261"/>
            <p14:sldId id="262"/>
            <p14:sldId id="263"/>
            <p14:sldId id="264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mmar, Nasreddine" initials="AN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51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r>
              <a:rPr lang="en-CA" sz="180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Change in total income due to the GBI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6639884559884552E-2"/>
          <c:y val="0.1269348568235486"/>
          <c:w val="0.86368531024531026"/>
          <c:h val="0.70232807726721869"/>
        </c:manualLayout>
      </c:layout>
      <c:scatterChart>
        <c:scatterStyle val="lineMarker"/>
        <c:varyColors val="0"/>
        <c:ser>
          <c:idx val="0"/>
          <c:order val="0"/>
          <c:tx>
            <c:strRef>
              <c:f>UGBI!$B$53</c:f>
              <c:strCache>
                <c:ptCount val="1"/>
                <c:pt idx="0">
                  <c:v>Employment earnings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xVal>
            <c:numRef>
              <c:f>UGBI!$A$54:$A$62</c:f>
              <c:numCache>
                <c:formatCode>_-"$"* #,##0_-;\-"$"* #,##0_-;_-"$"* "-"??_-;_-@_-</c:formatCode>
                <c:ptCount val="9"/>
                <c:pt idx="0" formatCode="&quot;$&quot;#,##0_);\(&quot;$&quot;#,##0\)">
                  <c:v>0</c:v>
                </c:pt>
                <c:pt idx="1">
                  <c:v>10000</c:v>
                </c:pt>
                <c:pt idx="2">
                  <c:v>20000</c:v>
                </c:pt>
                <c:pt idx="3">
                  <c:v>30000</c:v>
                </c:pt>
                <c:pt idx="4">
                  <c:v>33978</c:v>
                </c:pt>
                <c:pt idx="5">
                  <c:v>40000</c:v>
                </c:pt>
                <c:pt idx="6">
                  <c:v>48054</c:v>
                </c:pt>
                <c:pt idx="7">
                  <c:v>50000</c:v>
                </c:pt>
                <c:pt idx="8">
                  <c:v>60000</c:v>
                </c:pt>
              </c:numCache>
            </c:numRef>
          </c:xVal>
          <c:yVal>
            <c:numRef>
              <c:f>UGBI!$B$54:$B$62</c:f>
              <c:numCache>
                <c:formatCode>_-"$"* #,##0_-;\-"$"* #,##0_-;_-"$"* "-"??_-;_-@_-</c:formatCode>
                <c:ptCount val="9"/>
                <c:pt idx="0" formatCode="&quot;$&quot;#,##0_);\(&quot;$&quot;#,##0\)">
                  <c:v>0</c:v>
                </c:pt>
                <c:pt idx="1">
                  <c:v>10000</c:v>
                </c:pt>
                <c:pt idx="2">
                  <c:v>20000</c:v>
                </c:pt>
                <c:pt idx="3">
                  <c:v>30000</c:v>
                </c:pt>
                <c:pt idx="4">
                  <c:v>33978</c:v>
                </c:pt>
                <c:pt idx="5">
                  <c:v>40000</c:v>
                </c:pt>
                <c:pt idx="6">
                  <c:v>48054</c:v>
                </c:pt>
                <c:pt idx="7">
                  <c:v>50000</c:v>
                </c:pt>
                <c:pt idx="8">
                  <c:v>60000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F037-49F0-ADEF-2AD971C71EB1}"/>
            </c:ext>
          </c:extLst>
        </c:ser>
        <c:ser>
          <c:idx val="1"/>
          <c:order val="1"/>
          <c:tx>
            <c:strRef>
              <c:f>UGBI!$D$53</c:f>
              <c:strCache>
                <c:ptCount val="1"/>
                <c:pt idx="0">
                  <c:v>Total income for single 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37-49F0-ADEF-2AD971C71EB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37-49F0-ADEF-2AD971C71EB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37-49F0-ADEF-2AD971C71EB1}"/>
                </c:ext>
              </c:extLst>
            </c:dLbl>
            <c:dLbl>
              <c:idx val="4"/>
              <c:layout>
                <c:manualLayout>
                  <c:x val="-1.3194805194805249E-2"/>
                  <c:y val="2.1058256131818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037-49F0-ADEF-2AD971C71EB1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037-49F0-ADEF-2AD971C71EB1}"/>
                </c:ext>
              </c:extLst>
            </c:dLbl>
            <c:dLbl>
              <c:idx val="6"/>
              <c:layout>
                <c:manualLayout>
                  <c:x val="0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3">
                          <a:lumMod val="75000"/>
                        </a:schemeClr>
                      </a:solidFill>
                      <a:latin typeface="Segoe UI" panose="020B0502040204020203" pitchFamily="34" charset="0"/>
                      <a:ea typeface="+mn-ea"/>
                      <a:cs typeface="Segoe UI" panose="020B0502040204020203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037-49F0-ADEF-2AD971C71EB1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037-49F0-ADEF-2AD971C71EB1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037-49F0-ADEF-2AD971C71E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UGBI!$A$54:$A$62</c:f>
              <c:numCache>
                <c:formatCode>_-"$"* #,##0_-;\-"$"* #,##0_-;_-"$"* "-"??_-;_-@_-</c:formatCode>
                <c:ptCount val="9"/>
                <c:pt idx="0" formatCode="&quot;$&quot;#,##0_);\(&quot;$&quot;#,##0\)">
                  <c:v>0</c:v>
                </c:pt>
                <c:pt idx="1">
                  <c:v>10000</c:v>
                </c:pt>
                <c:pt idx="2">
                  <c:v>20000</c:v>
                </c:pt>
                <c:pt idx="3">
                  <c:v>30000</c:v>
                </c:pt>
                <c:pt idx="4">
                  <c:v>33978</c:v>
                </c:pt>
                <c:pt idx="5">
                  <c:v>40000</c:v>
                </c:pt>
                <c:pt idx="6">
                  <c:v>48054</c:v>
                </c:pt>
                <c:pt idx="7">
                  <c:v>50000</c:v>
                </c:pt>
                <c:pt idx="8">
                  <c:v>60000</c:v>
                </c:pt>
              </c:numCache>
            </c:numRef>
          </c:xVal>
          <c:yVal>
            <c:numRef>
              <c:f>UGBI!$D$54:$D$62</c:f>
              <c:numCache>
                <c:formatCode>_-"$"* #,##0_-;\-"$"* #,##0_-;_-"$"* "-"??_-;_-@_-</c:formatCode>
                <c:ptCount val="9"/>
                <c:pt idx="0">
                  <c:v>16989</c:v>
                </c:pt>
                <c:pt idx="1">
                  <c:v>21989</c:v>
                </c:pt>
                <c:pt idx="2">
                  <c:v>26989</c:v>
                </c:pt>
                <c:pt idx="3">
                  <c:v>31989</c:v>
                </c:pt>
                <c:pt idx="4">
                  <c:v>33978</c:v>
                </c:pt>
                <c:pt idx="5">
                  <c:v>40000</c:v>
                </c:pt>
                <c:pt idx="6">
                  <c:v>48054</c:v>
                </c:pt>
                <c:pt idx="7">
                  <c:v>50000</c:v>
                </c:pt>
                <c:pt idx="8">
                  <c:v>60000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F037-49F0-ADEF-2AD971C71EB1}"/>
            </c:ext>
          </c:extLst>
        </c:ser>
        <c:ser>
          <c:idx val="2"/>
          <c:order val="2"/>
          <c:tx>
            <c:strRef>
              <c:f>UGBI!$F$53</c:f>
              <c:strCache>
                <c:ptCount val="1"/>
                <c:pt idx="0">
                  <c:v>Total income for a couple </c:v>
                </c:pt>
              </c:strCache>
            </c:strRef>
          </c:tx>
          <c:spPr>
            <a:ln w="34925" cap="rnd">
              <a:solidFill>
                <a:schemeClr val="accent3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037-49F0-ADEF-2AD971C71E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UGBI!$A$54:$A$62</c:f>
              <c:numCache>
                <c:formatCode>_-"$"* #,##0_-;\-"$"* #,##0_-;_-"$"* "-"??_-;_-@_-</c:formatCode>
                <c:ptCount val="9"/>
                <c:pt idx="0" formatCode="&quot;$&quot;#,##0_);\(&quot;$&quot;#,##0\)">
                  <c:v>0</c:v>
                </c:pt>
                <c:pt idx="1">
                  <c:v>10000</c:v>
                </c:pt>
                <c:pt idx="2">
                  <c:v>20000</c:v>
                </c:pt>
                <c:pt idx="3">
                  <c:v>30000</c:v>
                </c:pt>
                <c:pt idx="4">
                  <c:v>33978</c:v>
                </c:pt>
                <c:pt idx="5">
                  <c:v>40000</c:v>
                </c:pt>
                <c:pt idx="6">
                  <c:v>48054</c:v>
                </c:pt>
                <c:pt idx="7">
                  <c:v>50000</c:v>
                </c:pt>
                <c:pt idx="8">
                  <c:v>60000</c:v>
                </c:pt>
              </c:numCache>
            </c:numRef>
          </c:xVal>
          <c:yVal>
            <c:numRef>
              <c:f>UGBI!$F$54:$F$62</c:f>
              <c:numCache>
                <c:formatCode>_-"$"* #,##0_-;\-"$"* #,##0_-;_-"$"* "-"??_-;_-@_-</c:formatCode>
                <c:ptCount val="9"/>
                <c:pt idx="0">
                  <c:v>24027</c:v>
                </c:pt>
                <c:pt idx="1">
                  <c:v>29027</c:v>
                </c:pt>
                <c:pt idx="2">
                  <c:v>34027</c:v>
                </c:pt>
                <c:pt idx="3">
                  <c:v>39027</c:v>
                </c:pt>
                <c:pt idx="4">
                  <c:v>41016</c:v>
                </c:pt>
                <c:pt idx="5">
                  <c:v>44027</c:v>
                </c:pt>
                <c:pt idx="6">
                  <c:v>48054</c:v>
                </c:pt>
                <c:pt idx="7">
                  <c:v>50000</c:v>
                </c:pt>
                <c:pt idx="8">
                  <c:v>60000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F037-49F0-ADEF-2AD971C71E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3006688"/>
        <c:axId val="423006032"/>
      </c:scatterChart>
      <c:valAx>
        <c:axId val="423006032"/>
        <c:scaling>
          <c:orientation val="minMax"/>
          <c:max val="60000"/>
        </c:scaling>
        <c:delete val="0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en-US"/>
          </a:p>
        </c:txPr>
        <c:crossAx val="423006688"/>
        <c:crosses val="max"/>
        <c:crossBetween val="midCat"/>
      </c:valAx>
      <c:valAx>
        <c:axId val="423006688"/>
        <c:scaling>
          <c:orientation val="minMax"/>
          <c:max val="60000"/>
        </c:scaling>
        <c:delete val="0"/>
        <c:axPos val="b"/>
        <c:numFmt formatCode="&quot;$&quot;#,##0_);\(&quot;$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en-US"/>
          </a:p>
        </c:txPr>
        <c:crossAx val="42300603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7067821067821078E-2"/>
          <c:y val="0.92396228499489397"/>
          <c:w val="0.89999999999999991"/>
          <c:h val="4.93729514717581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r>
              <a:rPr lang="en-CA" sz="18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Actual federal support VS GBI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UGBI!$A$65</c:f>
              <c:strCache>
                <c:ptCount val="1"/>
                <c:pt idx="0">
                  <c:v>Actual federal support 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B23-4C5D-B045-D36E2944297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B23-4C5D-B045-D36E2944297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B23-4C5D-B045-D36E2944297E}"/>
              </c:ext>
            </c:extLst>
          </c:dPt>
          <c:val>
            <c:numRef>
              <c:f>UGBI!$B$65</c:f>
              <c:numCache>
                <c:formatCode>_-"$"* #,##0.0_-;\-"$"* #,##0.0_-;_-"$"* "-"?_-;_-@_-</c:formatCode>
                <c:ptCount val="1"/>
                <c:pt idx="0">
                  <c:v>32011673.123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23-4C5D-B045-D36E2944297E}"/>
            </c:ext>
          </c:extLst>
        </c:ser>
        <c:ser>
          <c:idx val="1"/>
          <c:order val="1"/>
          <c:tx>
            <c:strRef>
              <c:f>UGBI!$A$66</c:f>
              <c:strCache>
                <c:ptCount val="1"/>
                <c:pt idx="0">
                  <c:v>Remaining GBI cost</c:v>
                </c:pt>
              </c:strCache>
            </c:strRef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val>
            <c:numRef>
              <c:f>UGBI!$B$66</c:f>
              <c:numCache>
                <c:formatCode>_("$"* #,##0.00_);_("$"* \(#,##0.00\);_("$"* "-"??_);_(@_)</c:formatCode>
                <c:ptCount val="1"/>
                <c:pt idx="0">
                  <c:v>43814326.877000004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B23-4C5D-B045-D36E294429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6013896"/>
        <c:axId val="416017504"/>
      </c:barChart>
      <c:dateAx>
        <c:axId val="416013896"/>
        <c:scaling>
          <c:orientation val="minMax"/>
        </c:scaling>
        <c:delete val="0"/>
        <c:axPos val="b"/>
        <c:numFmt formatCode="0.00%" sourceLinked="0"/>
        <c:majorTickMark val="none"/>
        <c:minorTickMark val="none"/>
        <c:tickLblPos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6017504"/>
        <c:crosses val="autoZero"/>
        <c:auto val="0"/>
        <c:lblOffset val="100"/>
        <c:baseTimeUnit val="days"/>
      </c:dateAx>
      <c:valAx>
        <c:axId val="416017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en-US"/>
          </a:p>
        </c:txPr>
        <c:crossAx val="416013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AAEBB-55D6-4B84-AFB3-07B1D2B8A3BB}" type="datetimeFigureOut">
              <a:rPr lang="en-CA" smtClean="0"/>
              <a:t>2018-05-01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D0E758-A816-458F-94CB-D3D1DDB6BDF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9433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9779" name="Rectangle 7"/>
          <p:cNvSpPr txBox="1">
            <a:spLocks noGrp="1" noChangeArrowheads="1"/>
          </p:cNvSpPr>
          <p:nvPr/>
        </p:nvSpPr>
        <p:spPr bwMode="auto">
          <a:xfrm>
            <a:off x="3888880" y="8687406"/>
            <a:ext cx="2969120" cy="456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286" tIns="45641" rIns="91286" bIns="45641" anchor="b"/>
          <a:lstStyle/>
          <a:p>
            <a:pPr marL="0" marR="0" lvl="0" indent="0" algn="r" defTabSz="9128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C93E20-563F-4B62-AB90-55E3B26DF852}" type="slidenum">
              <a:rPr kumimoji="0" lang="en-CA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28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4610" y="4343704"/>
            <a:ext cx="5488782" cy="4113892"/>
          </a:xfrm>
        </p:spPr>
        <p:txBody>
          <a:bodyPr>
            <a:normAutofit/>
          </a:bodyPr>
          <a:lstStyle/>
          <a:p>
            <a:r>
              <a:rPr lang="en-US" baseline="0" dirty="0"/>
              <a:t>Introduce Trevor, Duncan, Erin and Jason</a:t>
            </a:r>
          </a:p>
          <a:p>
            <a:endParaRPr lang="en-US" baseline="0" dirty="0"/>
          </a:p>
          <a:p>
            <a:r>
              <a:rPr lang="en-US" baseline="0" dirty="0"/>
              <a:t>Take you through a case study that provides an example of the work done by the PBO (distinct role in the system).</a:t>
            </a:r>
          </a:p>
          <a:p>
            <a:endParaRPr lang="en-US" baseline="0" dirty="0"/>
          </a:p>
          <a:p>
            <a:pPr marL="167970" indent="-167970">
              <a:buFontTx/>
              <a:buChar char="-"/>
            </a:pPr>
            <a:r>
              <a:rPr lang="en-US" baseline="0" dirty="0"/>
              <a:t>Support financial decision-making by parliamentarians.</a:t>
            </a:r>
          </a:p>
          <a:p>
            <a:pPr marL="167970" indent="-167970">
              <a:buFontTx/>
              <a:buChar char="-"/>
            </a:pPr>
            <a:r>
              <a:rPr lang="en-US" baseline="0" dirty="0"/>
              <a:t>Done through pulling together different strands of data from within government.</a:t>
            </a:r>
          </a:p>
          <a:p>
            <a:pPr marL="167970" indent="-167970">
              <a:buFontTx/>
              <a:buChar char="-"/>
            </a:pPr>
            <a:r>
              <a:rPr lang="en-US" baseline="0" dirty="0"/>
              <a:t>And pulling together data from other jurisdictions.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1678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51235F-9D7E-4DD8-8667-651DF3E2E29E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9210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b="1" dirty="0"/>
              <a:t>This table will be updated by including the data that will be provided by INAC.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51235F-9D7E-4DD8-8667-651DF3E2E29E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14182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35372E-FA27-4B3D-9C6C-6F4F8C10CEB9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3795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4573-PBO-LOP-PowerpointTemplate-V1P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2192000" cy="677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352800" y="4752976"/>
            <a:ext cx="8432800" cy="619125"/>
          </a:xfrm>
        </p:spPr>
        <p:txBody>
          <a:bodyPr/>
          <a:lstStyle>
            <a:lvl1pPr algn="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352800" y="5534025"/>
            <a:ext cx="8432800" cy="5334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CA"/>
              <a:t>Click to edit Master subtitle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 rot="19718138">
            <a:off x="413949" y="2339696"/>
            <a:ext cx="1136410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3000" b="1" dirty="0">
                <a:solidFill>
                  <a:srgbClr val="FFFFFF">
                    <a:lumMod val="85000"/>
                  </a:srgb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EMBARGO</a:t>
            </a:r>
          </a:p>
        </p:txBody>
      </p:sp>
    </p:spTree>
    <p:extLst>
      <p:ext uri="{BB962C8B-B14F-4D97-AF65-F5344CB8AC3E}">
        <p14:creationId xmlns:p14="http://schemas.microsoft.com/office/powerpoint/2010/main" val="3973747504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4C9E2E0-F1C1-413D-9CE2-D5408F6E3C00}" type="slidenum">
              <a:rPr lang="en-CA">
                <a:solidFill>
                  <a:srgbClr val="000000"/>
                </a:solidFill>
              </a:rPr>
              <a:pPr/>
              <a:t>‹#›</a:t>
            </a:fld>
            <a:endParaRPr lang="en-CA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105876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762001"/>
            <a:ext cx="2743200" cy="5364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762001"/>
            <a:ext cx="8026400" cy="53641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6429726-63EA-46AA-985D-8B932BEB5FF1}" type="slidenum">
              <a:rPr lang="en-CA">
                <a:solidFill>
                  <a:srgbClr val="000000"/>
                </a:solidFill>
              </a:rPr>
              <a:pPr/>
              <a:t>‹#›</a:t>
            </a:fld>
            <a:endParaRPr lang="en-CA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123789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4573-PBO-LOP-PowerpointTemplate-V1P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2192000" cy="677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352800" y="4752976"/>
            <a:ext cx="8432800" cy="619125"/>
          </a:xfrm>
        </p:spPr>
        <p:txBody>
          <a:bodyPr/>
          <a:lstStyle>
            <a:lvl1pPr algn="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352800" y="5534025"/>
            <a:ext cx="8432800" cy="5334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CA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16707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5562600"/>
            <a:ext cx="12192000" cy="1295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CA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0855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008F8EF-8850-48CF-A074-E85E52675499}" type="slidenum">
              <a:rPr lang="en-CA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037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7E4F041-145C-4C75-B805-D296A8C20EDF}" type="slidenum">
              <a:rPr lang="en-CA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894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40A5182-7B11-4B8C-AE62-98AB6D7E8869}" type="slidenum">
              <a:rPr lang="en-CA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4920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ED53A0C-A3D9-4106-B04D-93268BA3EE4D}" type="slidenum">
              <a:rPr lang="en-CA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5638800"/>
            <a:ext cx="12192000" cy="121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CA" sz="1800">
              <a:solidFill>
                <a:prstClr val="white"/>
              </a:solidFill>
            </a:endParaRPr>
          </a:p>
        </p:txBody>
      </p:sp>
      <p:sp>
        <p:nvSpPr>
          <p:cNvPr id="5" name="Title 7"/>
          <p:cNvSpPr txBox="1">
            <a:spLocks/>
          </p:cNvSpPr>
          <p:nvPr userDrawn="1"/>
        </p:nvSpPr>
        <p:spPr bwMode="auto">
          <a:xfrm>
            <a:off x="1219200" y="6202362"/>
            <a:ext cx="109728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fld id="{C1940756-7F82-486C-AA68-4AF602402453}" type="slidenum">
              <a:rPr lang="en-CA" sz="2000" kern="0">
                <a:solidFill>
                  <a:srgbClr val="EEECE1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CA" sz="2000" kern="0" dirty="0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2901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5638800"/>
            <a:ext cx="12192000" cy="121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CA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046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1CB795D-F7C1-43E1-B3E2-8CA50E9DC5D7}" type="slidenum">
              <a:rPr lang="en-CA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899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5562600"/>
            <a:ext cx="12192000" cy="1295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CA" sz="1800" dirty="0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 rot="19718138">
            <a:off x="413949" y="2339696"/>
            <a:ext cx="1136410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3000" b="1" dirty="0">
                <a:solidFill>
                  <a:srgbClr val="FFFFFF">
                    <a:lumMod val="85000"/>
                  </a:srgb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EMBARGO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0896533" y="6237312"/>
            <a:ext cx="1016000" cy="476250"/>
          </a:xfrm>
        </p:spPr>
        <p:txBody>
          <a:bodyPr/>
          <a:lstStyle>
            <a:lvl1pPr>
              <a:defRPr/>
            </a:lvl1pPr>
          </a:lstStyle>
          <a:p>
            <a:fld id="{5008F8EF-8850-48CF-A074-E85E52675499}" type="slidenum">
              <a:rPr lang="en-CA">
                <a:solidFill>
                  <a:srgbClr val="000000"/>
                </a:solidFill>
              </a:rPr>
              <a:pPr/>
              <a:t>‹#›</a:t>
            </a:fld>
            <a:endParaRPr lang="en-CA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340937"/>
      </p:ext>
    </p:extLst>
  </p:cSld>
  <p:clrMapOvr>
    <a:masterClrMapping/>
  </p:clrMapOvr>
  <p:transition spd="slow">
    <p:push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3750C24-DA87-4131-AD2A-5F7A1C6BA69F}" type="slidenum">
              <a:rPr lang="en-CA">
                <a:solidFill>
                  <a:prstClr val="black"/>
                </a:solidFill>
              </a:rPr>
              <a:pPr/>
              <a:t>‹#›</a:t>
            </a:fld>
            <a:endParaRPr lang="en-C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0778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4C9E2E0-F1C1-413D-9CE2-D5408F6E3C00}" type="slidenum">
              <a:rPr lang="en-CA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2339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762001"/>
            <a:ext cx="2743200" cy="5364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762001"/>
            <a:ext cx="8026400" cy="53641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6429726-63EA-46AA-985D-8B932BEB5FF1}" type="slidenum">
              <a:rPr lang="en-CA">
                <a:solidFill>
                  <a:prstClr val="black"/>
                </a:solidFill>
              </a:rPr>
              <a:pPr/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1013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5562600"/>
            <a:ext cx="12192000" cy="1295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CA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3067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5562600"/>
            <a:ext cx="12192000" cy="1295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CA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159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0896533" y="6237312"/>
            <a:ext cx="1016000" cy="476250"/>
          </a:xfrm>
        </p:spPr>
        <p:txBody>
          <a:bodyPr/>
          <a:lstStyle>
            <a:lvl1pPr>
              <a:defRPr/>
            </a:lvl1pPr>
          </a:lstStyle>
          <a:p>
            <a:fld id="{5008F8EF-8850-48CF-A074-E85E52675499}" type="slidenum">
              <a:rPr lang="en-CA">
                <a:solidFill>
                  <a:srgbClr val="000000"/>
                </a:solidFill>
              </a:rPr>
              <a:pPr/>
              <a:t>‹#›</a:t>
            </a:fld>
            <a:endParaRPr lang="en-CA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71144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10896533" y="6237312"/>
            <a:ext cx="1016000" cy="476250"/>
          </a:xfrm>
        </p:spPr>
        <p:txBody>
          <a:bodyPr/>
          <a:lstStyle>
            <a:lvl1pPr>
              <a:defRPr/>
            </a:lvl1pPr>
          </a:lstStyle>
          <a:p>
            <a:fld id="{C7E4F041-145C-4C75-B805-D296A8C20EDF}" type="slidenum">
              <a:rPr lang="en-CA">
                <a:solidFill>
                  <a:srgbClr val="000000"/>
                </a:solidFill>
              </a:rPr>
              <a:pPr/>
              <a:t>‹#›</a:t>
            </a:fld>
            <a:endParaRPr lang="en-CA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140560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0896533" y="6165304"/>
            <a:ext cx="1016000" cy="476250"/>
          </a:xfrm>
        </p:spPr>
        <p:txBody>
          <a:bodyPr/>
          <a:lstStyle>
            <a:lvl1pPr>
              <a:defRPr/>
            </a:lvl1pPr>
          </a:lstStyle>
          <a:p>
            <a:fld id="{340A5182-7B11-4B8C-AE62-98AB6D7E8869}" type="slidenum">
              <a:rPr lang="en-CA">
                <a:solidFill>
                  <a:srgbClr val="000000"/>
                </a:solidFill>
              </a:rPr>
              <a:pPr/>
              <a:t>‹#›</a:t>
            </a:fld>
            <a:endParaRPr lang="en-CA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153264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0800523" y="6093296"/>
            <a:ext cx="1016000" cy="576064"/>
          </a:xfrm>
        </p:spPr>
        <p:txBody>
          <a:bodyPr/>
          <a:lstStyle>
            <a:lvl1pPr>
              <a:defRPr/>
            </a:lvl1pPr>
          </a:lstStyle>
          <a:p>
            <a:fld id="{EED53A0C-A3D9-4106-B04D-93268BA3EE4D}" type="slidenum">
              <a:rPr lang="en-CA">
                <a:solidFill>
                  <a:srgbClr val="000000"/>
                </a:solidFill>
              </a:rPr>
              <a:pPr/>
              <a:t>‹#›</a:t>
            </a:fld>
            <a:endParaRPr lang="en-CA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428207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5638800"/>
            <a:ext cx="12192000" cy="121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CA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24871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10896533" y="6237312"/>
            <a:ext cx="1016000" cy="476250"/>
          </a:xfrm>
        </p:spPr>
        <p:txBody>
          <a:bodyPr/>
          <a:lstStyle>
            <a:lvl1pPr>
              <a:defRPr/>
            </a:lvl1pPr>
          </a:lstStyle>
          <a:p>
            <a:fld id="{01CB795D-F7C1-43E1-B3E2-8CA50E9DC5D7}" type="slidenum">
              <a:rPr lang="en-CA">
                <a:solidFill>
                  <a:srgbClr val="000000"/>
                </a:solidFill>
              </a:rPr>
              <a:pPr/>
              <a:t>‹#›</a:t>
            </a:fld>
            <a:endParaRPr lang="en-CA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906385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3750C24-DA87-4131-AD2A-5F7A1C6BA69F}" type="slidenum">
              <a:rPr lang="en-CA">
                <a:solidFill>
                  <a:srgbClr val="000000"/>
                </a:solidFill>
              </a:rPr>
              <a:pPr/>
              <a:t>‹#›</a:t>
            </a:fld>
            <a:endParaRPr lang="en-CA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239341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5" descr="4573-PBO-LOP-PowerpointTemplate-V2PP.jp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1"/>
            <a:ext cx="12192000" cy="677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762000"/>
            <a:ext cx="109728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566400" y="6102350"/>
            <a:ext cx="101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05159AD-214B-4F69-A21A-6C7598B91E02}" type="slidenum">
              <a:rPr lang="en-CA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CA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219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5" descr="4573-PBO-LOP-PowerpointTemplate-V2PP.jpg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1"/>
            <a:ext cx="12192000" cy="677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762000"/>
            <a:ext cx="109728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566400" y="6102350"/>
            <a:ext cx="101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05159AD-214B-4F69-A21A-6C7598B91E02}" type="slidenum">
              <a:rPr lang="en-CA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C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40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hyperlink" Target="http://www.pbo-dpb.gc.ca/en/blog/news/Fed_Support_Low_Income" TargetMode="External"/><Relationship Id="rId4" Type="http://schemas.openxmlformats.org/officeDocument/2006/relationships/hyperlink" Target="https://www.ontario.ca/page/ontario-basic-income-pilot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7" Type="http://schemas.openxmlformats.org/officeDocument/2006/relationships/chart" Target="../charts/chart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13.xml"/><Relationship Id="rId4" Type="http://schemas.openxmlformats.org/officeDocument/2006/relationships/tags" Target="../tags/tag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4.xml"/><Relationship Id="rId1" Type="http://schemas.openxmlformats.org/officeDocument/2006/relationships/tags" Target="../tags/tag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4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5" Type="http://schemas.openxmlformats.org/officeDocument/2006/relationships/hyperlink" Target="http://www.pbo-dpb.gc.ca/en/blog/news/Fed_Support_Low_Income" TargetMode="Externa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21.xml"/><Relationship Id="rId1" Type="http://schemas.openxmlformats.org/officeDocument/2006/relationships/tags" Target="../tags/tag2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pbo-dpb@parl.gc.ca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6" name="Rectangle 4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828800" y="5624101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</a:pPr>
            <a:r>
              <a:rPr lang="fr-CA" b="1" dirty="0">
                <a:solidFill>
                  <a:srgbClr val="1F497D">
                    <a:lumMod val="75000"/>
                  </a:srgbClr>
                </a:solidFill>
                <a:latin typeface="Calibri"/>
              </a:rPr>
              <a:t>Nasreddine Ammar 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</a:pPr>
            <a:r>
              <a:rPr lang="fr-CA" b="1" dirty="0">
                <a:solidFill>
                  <a:srgbClr val="1F497D">
                    <a:lumMod val="75000"/>
                  </a:srgbClr>
                </a:solidFill>
                <a:latin typeface="Calibri"/>
              </a:rPr>
              <a:t> 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  <p:custDataLst>
              <p:tags r:id="rId2"/>
            </p:custDataLst>
          </p:nvPr>
        </p:nvSpPr>
        <p:spPr>
          <a:xfrm>
            <a:off x="1981200" y="4191001"/>
            <a:ext cx="8534400" cy="619125"/>
          </a:xfrm>
        </p:spPr>
        <p:txBody>
          <a:bodyPr>
            <a:normAutofit fontScale="90000"/>
          </a:bodyPr>
          <a:lstStyle/>
          <a:p>
            <a:r>
              <a:rPr lang="fr-CA" sz="2200" b="1" dirty="0" err="1">
                <a:solidFill>
                  <a:schemeClr val="tx2">
                    <a:lumMod val="75000"/>
                  </a:schemeClr>
                </a:solidFill>
              </a:rPr>
              <a:t>Technical</a:t>
            </a:r>
            <a:r>
              <a:rPr lang="fr-CA" sz="2200" b="1" dirty="0">
                <a:solidFill>
                  <a:schemeClr val="tx2">
                    <a:lumMod val="75000"/>
                  </a:schemeClr>
                </a:solidFill>
              </a:rPr>
              <a:t> Briefing </a:t>
            </a:r>
            <a:br>
              <a:rPr lang="fr-CA" sz="22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fr-CA" sz="2200" b="1" dirty="0">
                <a:solidFill>
                  <a:schemeClr val="tx2">
                    <a:lumMod val="75000"/>
                  </a:schemeClr>
                </a:solidFill>
              </a:rPr>
              <a:t>April 17, 2018</a:t>
            </a:r>
            <a:br>
              <a:rPr lang="fr-CA" sz="2800" b="1" dirty="0">
                <a:solidFill>
                  <a:schemeClr val="tx2">
                    <a:lumMod val="75000"/>
                  </a:schemeClr>
                </a:solidFill>
              </a:rPr>
            </a:br>
            <a:endParaRPr lang="fr-CA" sz="32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  <p:custDataLst>
              <p:tags r:id="rId3"/>
            </p:custDataLst>
          </p:nvPr>
        </p:nvSpPr>
        <p:spPr>
          <a:xfrm rot="10800000" flipH="1" flipV="1">
            <a:off x="2667000" y="2819400"/>
            <a:ext cx="7208518" cy="762000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CA" b="1" dirty="0">
                <a:solidFill>
                  <a:schemeClr val="tx2">
                    <a:lumMod val="75000"/>
                  </a:schemeClr>
                </a:solidFill>
              </a:rPr>
              <a:t>Costing a National Guaranteed Basic Income Using the Ontario Basic Income Model</a:t>
            </a:r>
            <a:endParaRPr lang="fr-CA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507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3276600" y="762001"/>
            <a:ext cx="5275262" cy="495299"/>
          </a:xfrm>
          <a:prstGeom prst="rect">
            <a:avLst/>
          </a:prstGeom>
        </p:spPr>
        <p:txBody>
          <a:bodyPr anchor="b"/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233A7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CA" sz="3200" dirty="0">
                <a:solidFill>
                  <a:srgbClr val="1F497D">
                    <a:lumMod val="75000"/>
                  </a:srgbClr>
                </a:solidFill>
              </a:rPr>
              <a:t>Presentation Outline</a:t>
            </a:r>
            <a:endParaRPr lang="fr-CA" sz="3200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3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826581" y="1447800"/>
            <a:ext cx="7953374" cy="386715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50000"/>
              </a:lnSpc>
              <a:buFont typeface="Wingdings" pitchFamily="2" charset="2"/>
              <a:buAutoNum type="alphaUcPeriod"/>
            </a:pPr>
            <a:r>
              <a:rPr lang="en-CA" sz="2400" b="1" kern="0" dirty="0">
                <a:solidFill>
                  <a:srgbClr val="1F497D">
                    <a:lumMod val="75000"/>
                  </a:srgbClr>
                </a:solidFill>
                <a:latin typeface="Calibri"/>
              </a:rPr>
              <a:t> Introduction</a:t>
            </a:r>
          </a:p>
          <a:p>
            <a:pPr>
              <a:lnSpc>
                <a:spcPct val="150000"/>
              </a:lnSpc>
              <a:buFont typeface="Wingdings" pitchFamily="2" charset="2"/>
              <a:buAutoNum type="alphaUcPeriod"/>
            </a:pPr>
            <a:r>
              <a:rPr lang="en-CA" sz="2400" b="1" kern="0" dirty="0">
                <a:solidFill>
                  <a:srgbClr val="1F497D">
                    <a:lumMod val="75000"/>
                  </a:srgbClr>
                </a:solidFill>
                <a:latin typeface="Calibri"/>
              </a:rPr>
              <a:t>Background: Ontario’s Basic Income Pilot Project</a:t>
            </a:r>
          </a:p>
          <a:p>
            <a:pPr>
              <a:lnSpc>
                <a:spcPct val="150000"/>
              </a:lnSpc>
              <a:buFont typeface="Wingdings" pitchFamily="2" charset="2"/>
              <a:buAutoNum type="alphaUcPeriod"/>
            </a:pPr>
            <a:r>
              <a:rPr lang="en-CA" sz="2400" b="1" kern="0" dirty="0">
                <a:solidFill>
                  <a:srgbClr val="1F497D">
                    <a:lumMod val="75000"/>
                  </a:srgbClr>
                </a:solidFill>
                <a:latin typeface="Calibri"/>
              </a:rPr>
              <a:t>Methodology</a:t>
            </a:r>
          </a:p>
          <a:p>
            <a:pPr>
              <a:lnSpc>
                <a:spcPct val="150000"/>
              </a:lnSpc>
              <a:buFont typeface="Wingdings" pitchFamily="2" charset="2"/>
              <a:buAutoNum type="alphaUcPeriod"/>
            </a:pPr>
            <a:r>
              <a:rPr lang="en-CA" sz="2400" b="1" kern="0" dirty="0">
                <a:solidFill>
                  <a:srgbClr val="1F497D">
                    <a:lumMod val="75000"/>
                  </a:srgbClr>
                </a:solidFill>
                <a:latin typeface="Calibri"/>
              </a:rPr>
              <a:t>Cost of a Guaranteed Basic Income</a:t>
            </a:r>
          </a:p>
          <a:p>
            <a:pPr>
              <a:lnSpc>
                <a:spcPct val="150000"/>
              </a:lnSpc>
              <a:buFont typeface="Wingdings" pitchFamily="2" charset="2"/>
              <a:buAutoNum type="alphaUcPeriod"/>
            </a:pPr>
            <a:r>
              <a:rPr lang="en-CA" sz="2400" b="1" kern="0" dirty="0">
                <a:solidFill>
                  <a:srgbClr val="1F497D">
                    <a:lumMod val="75000"/>
                  </a:srgbClr>
                </a:solidFill>
                <a:latin typeface="Calibri"/>
              </a:rPr>
              <a:t>Actual Federal Support for Low-Income People vs. GBI</a:t>
            </a:r>
          </a:p>
          <a:p>
            <a:pPr>
              <a:lnSpc>
                <a:spcPct val="150000"/>
              </a:lnSpc>
              <a:buFont typeface="Wingdings" pitchFamily="2" charset="2"/>
              <a:buAutoNum type="alphaUcPeriod"/>
            </a:pPr>
            <a:r>
              <a:rPr lang="fr-CA" sz="2400" b="1" kern="0" dirty="0">
                <a:solidFill>
                  <a:srgbClr val="1F497D">
                    <a:lumMod val="75000"/>
                  </a:srgbClr>
                </a:solidFill>
                <a:latin typeface="Calibri"/>
              </a:rPr>
              <a:t>Conclusion and discussion</a:t>
            </a:r>
          </a:p>
        </p:txBody>
      </p:sp>
      <p:sp>
        <p:nvSpPr>
          <p:cNvPr id="2" name="TextBox 1"/>
          <p:cNvSpPr txBox="1"/>
          <p:nvPr>
            <p:custDataLst>
              <p:tags r:id="rId3"/>
            </p:custDataLst>
          </p:nvPr>
        </p:nvSpPr>
        <p:spPr>
          <a:xfrm>
            <a:off x="1524000" y="0"/>
            <a:ext cx="381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CA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42088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6247A-F17C-492C-8C53-25F8C0E5DE78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710170" y="752716"/>
            <a:ext cx="10759284" cy="655638"/>
          </a:xfrm>
          <a:prstGeom prst="rect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9pPr>
          </a:lstStyle>
          <a:p>
            <a:pPr algn="ctr"/>
            <a:r>
              <a:rPr lang="fr-CA" sz="3600" b="1" kern="0">
                <a:solidFill>
                  <a:schemeClr val="tx2">
                    <a:lumMod val="75000"/>
                  </a:schemeClr>
                </a:solidFill>
              </a:rPr>
              <a:t>Introduction</a:t>
            </a:r>
            <a:endParaRPr lang="fr-CA" sz="3600" b="1" kern="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CBCCD21-109A-485E-9A1A-D8A834231A4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710170" y="1720840"/>
            <a:ext cx="10759284" cy="397031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CA" dirty="0">
                <a:solidFill>
                  <a:prstClr val="black"/>
                </a:solidFill>
              </a:rPr>
              <a:t>This report responds to a request of the Honorable Pierre Poilievre (Carleton-CPC). The purpose is to:</a:t>
            </a:r>
          </a:p>
          <a:p>
            <a:pPr lvl="0"/>
            <a:endParaRPr lang="en-CA" dirty="0">
              <a:solidFill>
                <a:prstClr val="black"/>
              </a:solidFill>
            </a:endParaRP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CA" b="1" dirty="0">
                <a:solidFill>
                  <a:prstClr val="black"/>
                </a:solidFill>
              </a:rPr>
              <a:t>estimate the cost of establishing a guaranteed basic income program at the national level.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CA" dirty="0">
                <a:solidFill>
                  <a:prstClr val="black"/>
                </a:solidFill>
              </a:rPr>
              <a:t>PBO took the policy parameters of </a:t>
            </a:r>
            <a:r>
              <a:rPr lang="en-CA" b="1" dirty="0">
                <a:solidFill>
                  <a:prstClr val="black"/>
                </a:solidFill>
              </a:rPr>
              <a:t>Ontario’s basic income pilot project </a:t>
            </a:r>
            <a:r>
              <a:rPr lang="en-CA" dirty="0">
                <a:solidFill>
                  <a:prstClr val="black"/>
                </a:solidFill>
              </a:rPr>
              <a:t>and applied them across the country to estimate the cost of a guaranteed basic income (GBI): </a:t>
            </a:r>
            <a:r>
              <a:rPr lang="en-CA" b="1" dirty="0">
                <a:solidFill>
                  <a:prstClr val="black"/>
                </a:solidFill>
                <a:hlinkClick r:id="rId4"/>
              </a:rPr>
              <a:t>https://www.ontario.ca/page/ontario-basic-income-pilot</a:t>
            </a:r>
            <a:r>
              <a:rPr lang="en-CA" b="1" dirty="0">
                <a:solidFill>
                  <a:prstClr val="black"/>
                </a:solidFill>
              </a:rPr>
              <a:t>   </a:t>
            </a:r>
          </a:p>
          <a:p>
            <a:pPr lvl="1">
              <a:lnSpc>
                <a:spcPct val="150000"/>
              </a:lnSpc>
            </a:pPr>
            <a:endParaRPr lang="en-CA" b="1" dirty="0">
              <a:solidFill>
                <a:prstClr val="black"/>
              </a:solidFill>
            </a:endParaRP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CA" dirty="0">
                <a:solidFill>
                  <a:prstClr val="black"/>
                </a:solidFill>
              </a:rPr>
              <a:t>PBO compared these estimates </a:t>
            </a:r>
            <a:r>
              <a:rPr lang="en-CA" b="1" dirty="0">
                <a:solidFill>
                  <a:prstClr val="black"/>
                </a:solidFill>
              </a:rPr>
              <a:t>to the current federal support for low income: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CA" b="1" dirty="0">
                <a:solidFill>
                  <a:prstClr val="black"/>
                </a:solidFill>
              </a:rPr>
              <a:t>Office of the Parliamentary Budget Officer. (2017). Federal Support for Low-Income Individuals and Families. Retrieved from </a:t>
            </a:r>
            <a:r>
              <a:rPr lang="en-CA" b="1" dirty="0">
                <a:solidFill>
                  <a:prstClr val="black"/>
                </a:solidFill>
                <a:hlinkClick r:id="rId5"/>
              </a:rPr>
              <a:t>http://www.pbo-dpb.gc.ca/en/blog/news/Fed_Support_Low_Income</a:t>
            </a:r>
            <a:r>
              <a:rPr lang="en-CA" b="1" dirty="0">
                <a:solidFill>
                  <a:prstClr val="black"/>
                </a:solidFill>
              </a:rPr>
              <a:t> </a:t>
            </a:r>
            <a:endParaRPr lang="en-US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657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>
            <p:custDataLst>
              <p:tags r:id="rId1"/>
            </p:custDataLst>
          </p:nvPr>
        </p:nvSpPr>
        <p:spPr>
          <a:xfrm>
            <a:off x="1009356" y="6503831"/>
            <a:ext cx="482873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spcBef>
                <a:spcPts val="400"/>
              </a:spcBef>
              <a:tabLst>
                <a:tab pos="571500" algn="l"/>
              </a:tabLst>
            </a:pPr>
            <a:r>
              <a:rPr lang="en-CA" sz="1100" dirty="0">
                <a:solidFill>
                  <a:prstClr val="black"/>
                </a:solidFill>
                <a:latin typeface="Segoe UI"/>
                <a:ea typeface="Times New Roman"/>
                <a:cs typeface="Times New Roman"/>
              </a:rPr>
              <a:t>Sources: 	PBO calculations based on the Ontario pilot project parameters.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5E5EBF8-BAAE-4A9C-A976-87840CC1667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710170" y="752716"/>
            <a:ext cx="10759284" cy="655638"/>
          </a:xfrm>
          <a:prstGeom prst="rect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9pPr>
          </a:lstStyle>
          <a:p>
            <a:pPr lvl="0" algn="ctr"/>
            <a:r>
              <a:rPr lang="en-CA" sz="3600" b="1" kern="0" dirty="0">
                <a:solidFill>
                  <a:srgbClr val="1F497D">
                    <a:lumMod val="75000"/>
                  </a:srgbClr>
                </a:solidFill>
              </a:rPr>
              <a:t>Background: Ontario’s Basic Income Pilot Project</a:t>
            </a:r>
            <a:endParaRPr kumimoji="0" lang="fr-CA" sz="3600" b="1" i="0" u="none" strike="noStrike" kern="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52DFAD3B-1F43-473F-A368-39CC2B8B50A0}"/>
              </a:ext>
            </a:extLst>
          </p:cNvPr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432027293"/>
              </p:ext>
            </p:extLst>
          </p:nvPr>
        </p:nvGraphicFramePr>
        <p:xfrm>
          <a:off x="647215" y="1679121"/>
          <a:ext cx="7666791" cy="4824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ED32519-50CC-4DF1-B0B0-DAB3116A159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8314006" y="2229729"/>
            <a:ext cx="3657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CA" dirty="0"/>
              <a:t>Participants must be 18 to 64 years old for the duration of the pilot.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CA" dirty="0"/>
              <a:t>People with a disability will also receive up to $500 per month on top.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G</a:t>
            </a:r>
            <a:r>
              <a:rPr lang="en-CA" dirty="0"/>
              <a:t>BI does not replace OAS and GIS for the elderly.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G</a:t>
            </a:r>
            <a:r>
              <a:rPr lang="en-CA" dirty="0"/>
              <a:t>BI does not replace child benefits.</a:t>
            </a:r>
          </a:p>
          <a:p>
            <a:pPr marL="285750" indent="-285750">
              <a:buFontTx/>
              <a:buChar char="-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35575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10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66058-A025-4B42-9009-59F6AF8AD81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710170" y="752716"/>
            <a:ext cx="10759284" cy="655638"/>
          </a:xfrm>
          <a:prstGeom prst="rect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CA" sz="3600" b="1" kern="0" dirty="0">
                <a:solidFill>
                  <a:schemeClr val="tx2">
                    <a:lumMod val="75000"/>
                  </a:schemeClr>
                </a:solidFill>
              </a:rPr>
              <a:t>Methodology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A72C7E-D350-46CD-B784-429DE671367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664958" y="1687620"/>
            <a:ext cx="1084970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CA" b="1" dirty="0">
                <a:solidFill>
                  <a:schemeClr val="tx2">
                    <a:lumMod val="75000"/>
                  </a:schemeClr>
                </a:solidFill>
              </a:rPr>
              <a:t>PBO uses Statistics Canada’s SPSD/M, which is a statistically representative database of Canadian individuals in their family context.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the </a:t>
            </a:r>
            <a:r>
              <a:rPr lang="en-CA" b="1" dirty="0"/>
              <a:t>nuclear family </a:t>
            </a:r>
            <a:r>
              <a:rPr lang="en-CA" dirty="0"/>
              <a:t>(spouses or lone parents plus never-married children aged younger than 18 years) is the family unit recognized by Canada Revenue Agency for filing income taxes;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the </a:t>
            </a:r>
            <a:r>
              <a:rPr lang="en-CA" b="1" dirty="0"/>
              <a:t>net income </a:t>
            </a:r>
            <a:r>
              <a:rPr lang="en-CA" dirty="0"/>
              <a:t>is used</a:t>
            </a:r>
            <a:r>
              <a:rPr lang="en-CA" b="1" dirty="0"/>
              <a:t> </a:t>
            </a:r>
            <a:r>
              <a:rPr lang="en-CA" dirty="0"/>
              <a:t>as an approximation of the earned income defined by the Ontario GBI model.</a:t>
            </a:r>
          </a:p>
          <a:p>
            <a:endParaRPr lang="en-CA" dirty="0"/>
          </a:p>
          <a:p>
            <a:pPr marL="342900" indent="-342900">
              <a:buFont typeface="+mj-lt"/>
              <a:buAutoNum type="arabicPeriod" startAt="2"/>
            </a:pPr>
            <a:r>
              <a:rPr lang="en-CA" b="1" dirty="0">
                <a:solidFill>
                  <a:schemeClr val="tx2">
                    <a:lumMod val="75000"/>
                  </a:schemeClr>
                </a:solidFill>
              </a:rPr>
              <a:t>Limits of SPSD/M (version 26.0):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SPSD/M data do not include the territories, persons residing on reservations, or armed forces personnel residing in barracks (+);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The SPSD/M model is a static accounting model (+/-);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The number of individuals with a disability can be underestimated (+).</a:t>
            </a:r>
          </a:p>
          <a:p>
            <a:endParaRPr lang="en-CA" dirty="0"/>
          </a:p>
          <a:p>
            <a:pPr marL="342900" indent="-342900">
              <a:buFont typeface="+mj-lt"/>
              <a:buAutoNum type="arabicPeriod" startAt="3"/>
            </a:pPr>
            <a:r>
              <a:rPr lang="en-CA" b="1" dirty="0">
                <a:solidFill>
                  <a:schemeClr val="tx2">
                    <a:lumMod val="75000"/>
                  </a:schemeClr>
                </a:solidFill>
              </a:rPr>
              <a:t>Limits of the estimated model: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CA" dirty="0"/>
              <a:t> the difference in the poverty line between provinces was not considered.</a:t>
            </a:r>
          </a:p>
        </p:txBody>
      </p:sp>
    </p:spTree>
    <p:extLst>
      <p:ext uri="{BB962C8B-B14F-4D97-AF65-F5344CB8AC3E}">
        <p14:creationId xmlns:p14="http://schemas.microsoft.com/office/powerpoint/2010/main" val="228841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8E82A-6D02-4059-8CC1-AC84E08556A9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710170" y="752716"/>
            <a:ext cx="10759284" cy="655638"/>
          </a:xfrm>
          <a:prstGeom prst="rect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CA" sz="3600" b="1" kern="0" dirty="0">
                <a:solidFill>
                  <a:schemeClr val="tx2">
                    <a:lumMod val="75000"/>
                  </a:schemeClr>
                </a:solidFill>
              </a:rPr>
              <a:t>Cost of a Guaranteed Basic Income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8727565-C62C-4CDD-8F5A-AF50CAE09AEF}"/>
              </a:ext>
            </a:extLst>
          </p:cNvPr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69325289"/>
              </p:ext>
            </p:extLst>
          </p:nvPr>
        </p:nvGraphicFramePr>
        <p:xfrm>
          <a:off x="1450666" y="1933984"/>
          <a:ext cx="8707079" cy="35262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63283">
                  <a:extLst>
                    <a:ext uri="{9D8B030D-6E8A-4147-A177-3AD203B41FA5}">
                      <a16:colId xmlns:a16="http://schemas.microsoft.com/office/drawing/2014/main" val="3744725231"/>
                    </a:ext>
                  </a:extLst>
                </a:gridCol>
                <a:gridCol w="1043426">
                  <a:extLst>
                    <a:ext uri="{9D8B030D-6E8A-4147-A177-3AD203B41FA5}">
                      <a16:colId xmlns:a16="http://schemas.microsoft.com/office/drawing/2014/main" val="1390945463"/>
                    </a:ext>
                  </a:extLst>
                </a:gridCol>
                <a:gridCol w="1121963">
                  <a:extLst>
                    <a:ext uri="{9D8B030D-6E8A-4147-A177-3AD203B41FA5}">
                      <a16:colId xmlns:a16="http://schemas.microsoft.com/office/drawing/2014/main" val="2960581513"/>
                    </a:ext>
                  </a:extLst>
                </a:gridCol>
                <a:gridCol w="1469771">
                  <a:extLst>
                    <a:ext uri="{9D8B030D-6E8A-4147-A177-3AD203B41FA5}">
                      <a16:colId xmlns:a16="http://schemas.microsoft.com/office/drawing/2014/main" val="1413521937"/>
                    </a:ext>
                  </a:extLst>
                </a:gridCol>
                <a:gridCol w="1034094">
                  <a:extLst>
                    <a:ext uri="{9D8B030D-6E8A-4147-A177-3AD203B41FA5}">
                      <a16:colId xmlns:a16="http://schemas.microsoft.com/office/drawing/2014/main" val="1452991143"/>
                    </a:ext>
                  </a:extLst>
                </a:gridCol>
                <a:gridCol w="1174542">
                  <a:extLst>
                    <a:ext uri="{9D8B030D-6E8A-4147-A177-3AD203B41FA5}">
                      <a16:colId xmlns:a16="http://schemas.microsoft.com/office/drawing/2014/main" val="1787034803"/>
                    </a:ext>
                  </a:extLst>
                </a:gridCol>
              </a:tblGrid>
              <a:tr h="447272">
                <a:tc>
                  <a:txBody>
                    <a:bodyPr/>
                    <a:lstStyle/>
                    <a:p>
                      <a:pPr marL="571500" indent="-571500" algn="ctr"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571500" algn="l"/>
                          <a:tab pos="571500" algn="l"/>
                        </a:tabLst>
                      </a:pPr>
                      <a:r>
                        <a:rPr lang="en-CA" sz="1400" dirty="0">
                          <a:effectLst/>
                        </a:rPr>
                        <a:t> </a:t>
                      </a:r>
                      <a:endParaRPr lang="en-CA" sz="1400" dirty="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tc>
                  <a:txBody>
                    <a:bodyPr/>
                    <a:lstStyle/>
                    <a:p>
                      <a:pPr marL="571500" indent="-571500"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571500" algn="l"/>
                          <a:tab pos="571500" algn="l"/>
                        </a:tabLst>
                      </a:pPr>
                      <a:r>
                        <a:rPr lang="en-CA" sz="1400">
                          <a:effectLst/>
                        </a:rPr>
                        <a:t>2018-19</a:t>
                      </a:r>
                      <a:endParaRPr lang="en-CA" sz="140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tc>
                  <a:txBody>
                    <a:bodyPr/>
                    <a:lstStyle/>
                    <a:p>
                      <a:pPr marL="571500" indent="-571500"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571500" algn="l"/>
                          <a:tab pos="571500" algn="l"/>
                        </a:tabLst>
                      </a:pPr>
                      <a:r>
                        <a:rPr lang="en-CA" sz="1400">
                          <a:effectLst/>
                        </a:rPr>
                        <a:t>2019-20</a:t>
                      </a:r>
                      <a:endParaRPr lang="en-CA" sz="140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tc>
                  <a:txBody>
                    <a:bodyPr/>
                    <a:lstStyle/>
                    <a:p>
                      <a:pPr marL="571500" indent="-571500"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571500" algn="l"/>
                          <a:tab pos="571500" algn="l"/>
                        </a:tabLst>
                      </a:pPr>
                      <a:r>
                        <a:rPr lang="en-CA" sz="1400">
                          <a:effectLst/>
                        </a:rPr>
                        <a:t>2020-21</a:t>
                      </a:r>
                      <a:endParaRPr lang="en-CA" sz="140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tc>
                  <a:txBody>
                    <a:bodyPr/>
                    <a:lstStyle/>
                    <a:p>
                      <a:pPr marL="571500" indent="-571500"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571500" algn="l"/>
                          <a:tab pos="571500" algn="l"/>
                        </a:tabLst>
                      </a:pPr>
                      <a:r>
                        <a:rPr lang="en-CA" sz="1400">
                          <a:effectLst/>
                        </a:rPr>
                        <a:t>2021-22</a:t>
                      </a:r>
                      <a:endParaRPr lang="en-CA" sz="140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tc>
                  <a:txBody>
                    <a:bodyPr/>
                    <a:lstStyle/>
                    <a:p>
                      <a:pPr marL="571500" indent="-571500"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571500" algn="l"/>
                          <a:tab pos="571500" algn="l"/>
                        </a:tabLst>
                      </a:pPr>
                      <a:r>
                        <a:rPr lang="en-CA" sz="1400">
                          <a:effectLst/>
                        </a:rPr>
                        <a:t>2022-23</a:t>
                      </a:r>
                      <a:endParaRPr lang="en-CA" sz="140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extLst>
                  <a:ext uri="{0D108BD9-81ED-4DB2-BD59-A6C34878D82A}">
                    <a16:rowId xmlns:a16="http://schemas.microsoft.com/office/drawing/2014/main" val="2275933845"/>
                  </a:ext>
                </a:extLst>
              </a:tr>
              <a:tr h="625605">
                <a:tc>
                  <a:txBody>
                    <a:bodyPr/>
                    <a:lstStyle/>
                    <a:p>
                      <a:pPr marL="571500" indent="-571500" algn="l"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571500" algn="l"/>
                          <a:tab pos="571500" algn="l"/>
                        </a:tabLst>
                      </a:pPr>
                      <a:r>
                        <a:rPr lang="en-CA" sz="1400" dirty="0">
                          <a:effectLst/>
                        </a:rPr>
                        <a:t>Basic cost of GBI ($ millions)</a:t>
                      </a:r>
                      <a:endParaRPr lang="en-CA" sz="1400" dirty="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>
                          <a:effectLst/>
                        </a:rPr>
                        <a:t>72,822</a:t>
                      </a:r>
                      <a:endParaRPr lang="en-CA" sz="1400">
                        <a:effectLst/>
                        <a:latin typeface="Segoe UI Semibold" panose="020B07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>
                          <a:effectLst/>
                        </a:rPr>
                        <a:t>73,496</a:t>
                      </a:r>
                      <a:endParaRPr lang="en-CA" sz="1400">
                        <a:effectLst/>
                        <a:latin typeface="Segoe UI Semibold" panose="020B07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 dirty="0">
                          <a:effectLst/>
                        </a:rPr>
                        <a:t>74,172</a:t>
                      </a:r>
                      <a:endParaRPr lang="en-CA" sz="1400" dirty="0">
                        <a:effectLst/>
                        <a:latin typeface="Segoe UI Semibold" panose="020B07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>
                          <a:effectLst/>
                        </a:rPr>
                        <a:t>75,039</a:t>
                      </a:r>
                      <a:endParaRPr lang="en-CA" sz="1400">
                        <a:effectLst/>
                        <a:latin typeface="Segoe UI Semibold" panose="020B07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>
                          <a:effectLst/>
                        </a:rPr>
                        <a:t>75,992</a:t>
                      </a:r>
                      <a:endParaRPr lang="en-CA" sz="1400">
                        <a:effectLst/>
                        <a:latin typeface="Segoe UI Semibold" panose="020B07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extLst>
                  <a:ext uri="{0D108BD9-81ED-4DB2-BD59-A6C34878D82A}">
                    <a16:rowId xmlns:a16="http://schemas.microsoft.com/office/drawing/2014/main" val="1739382387"/>
                  </a:ext>
                </a:extLst>
              </a:tr>
              <a:tr h="633760">
                <a:tc>
                  <a:txBody>
                    <a:bodyPr/>
                    <a:lstStyle/>
                    <a:p>
                      <a:pPr marL="571500" indent="-571500" algn="l"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CA" sz="1400" dirty="0">
                          <a:effectLst/>
                        </a:rPr>
                        <a:t>Number of potential recipients (000)</a:t>
                      </a:r>
                      <a:endParaRPr lang="en-CA" sz="1400" dirty="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 dirty="0">
                          <a:effectLst/>
                        </a:rPr>
                        <a:t>7,730</a:t>
                      </a:r>
                      <a:endParaRPr lang="en-CA" sz="1400" dirty="0">
                        <a:effectLst/>
                        <a:latin typeface="Segoe UI Semibold" panose="020B07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 dirty="0">
                          <a:effectLst/>
                        </a:rPr>
                        <a:t>7,657</a:t>
                      </a:r>
                      <a:endParaRPr lang="en-CA" sz="1400" dirty="0">
                        <a:effectLst/>
                        <a:latin typeface="Segoe UI Semibold" panose="020B07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 dirty="0">
                          <a:effectLst/>
                        </a:rPr>
                        <a:t>7,587</a:t>
                      </a:r>
                      <a:endParaRPr lang="en-CA" sz="1400" dirty="0">
                        <a:effectLst/>
                        <a:latin typeface="Segoe UI Semibold" panose="020B07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 dirty="0">
                          <a:effectLst/>
                        </a:rPr>
                        <a:t>7,528</a:t>
                      </a:r>
                      <a:endParaRPr lang="en-CA" sz="1400" dirty="0">
                        <a:effectLst/>
                        <a:latin typeface="Segoe UI Semibold" panose="020B07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 dirty="0">
                          <a:effectLst/>
                        </a:rPr>
                        <a:t>7,473</a:t>
                      </a:r>
                      <a:endParaRPr lang="en-CA" sz="1400" dirty="0">
                        <a:effectLst/>
                        <a:latin typeface="Segoe UI Semibold" panose="020B07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extLst>
                  <a:ext uri="{0D108BD9-81ED-4DB2-BD59-A6C34878D82A}">
                    <a16:rowId xmlns:a16="http://schemas.microsoft.com/office/drawing/2014/main" val="265566829"/>
                  </a:ext>
                </a:extLst>
              </a:tr>
              <a:tr h="492532">
                <a:tc>
                  <a:txBody>
                    <a:bodyPr/>
                    <a:lstStyle/>
                    <a:p>
                      <a:pPr marL="571500" indent="-571500" algn="l"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571500" algn="l"/>
                          <a:tab pos="571500" algn="l"/>
                        </a:tabLst>
                      </a:pPr>
                      <a:r>
                        <a:rPr lang="en-CA" sz="1400" dirty="0">
                          <a:effectLst/>
                        </a:rPr>
                        <a:t>Basic cost per capita ($)</a:t>
                      </a:r>
                      <a:endParaRPr lang="en-CA" sz="1400" dirty="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 dirty="0">
                          <a:effectLst/>
                        </a:rPr>
                        <a:t>9,421</a:t>
                      </a:r>
                      <a:endParaRPr lang="en-CA" sz="1400" dirty="0">
                        <a:effectLst/>
                        <a:latin typeface="Segoe UI Semibold" panose="020B07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 dirty="0">
                          <a:effectLst/>
                        </a:rPr>
                        <a:t>9,598</a:t>
                      </a:r>
                      <a:endParaRPr lang="en-CA" sz="1400" dirty="0">
                        <a:effectLst/>
                        <a:latin typeface="Segoe UI Semibold" panose="020B07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 dirty="0">
                          <a:effectLst/>
                        </a:rPr>
                        <a:t>9,776</a:t>
                      </a:r>
                      <a:endParaRPr lang="en-CA" sz="1400" dirty="0">
                        <a:effectLst/>
                        <a:latin typeface="Segoe UI Semibold" panose="020B07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 dirty="0">
                          <a:effectLst/>
                        </a:rPr>
                        <a:t>9,968</a:t>
                      </a:r>
                      <a:endParaRPr lang="en-CA" sz="1400" dirty="0">
                        <a:effectLst/>
                        <a:latin typeface="Segoe UI Semibold" panose="020B07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 dirty="0">
                          <a:effectLst/>
                        </a:rPr>
                        <a:t>10,169</a:t>
                      </a:r>
                      <a:endParaRPr lang="en-CA" sz="1400" dirty="0">
                        <a:effectLst/>
                        <a:latin typeface="Segoe UI Semibold" panose="020B07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41" marR="35941" marT="0" marB="0"/>
                </a:tc>
                <a:extLst>
                  <a:ext uri="{0D108BD9-81ED-4DB2-BD59-A6C34878D82A}">
                    <a16:rowId xmlns:a16="http://schemas.microsoft.com/office/drawing/2014/main" val="2351207855"/>
                  </a:ext>
                </a:extLst>
              </a:tr>
              <a:tr h="595922">
                <a:tc>
                  <a:txBody>
                    <a:bodyPr/>
                    <a:lstStyle/>
                    <a:p>
                      <a:pPr marL="571500" indent="-571500"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CA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Supplement cost for disability </a:t>
                      </a:r>
                      <a:r>
                        <a:rPr lang="en-CA" sz="1400" dirty="0">
                          <a:effectLst/>
                        </a:rPr>
                        <a:t>($ millions)</a:t>
                      </a:r>
                      <a:endParaRPr lang="en-CA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3,194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3,265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3,336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3,405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3,471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9364052"/>
                  </a:ext>
                </a:extLst>
              </a:tr>
              <a:tr h="731123">
                <a:tc>
                  <a:txBody>
                    <a:bodyPr/>
                    <a:lstStyle/>
                    <a:p>
                      <a:pPr marL="571500" indent="-571500"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571500" algn="l"/>
                          <a:tab pos="571500" algn="l"/>
                        </a:tabLst>
                      </a:pPr>
                      <a:r>
                        <a:rPr lang="en-CA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 GBI cost </a:t>
                      </a:r>
                      <a:r>
                        <a:rPr lang="en-CA" sz="1400" dirty="0">
                          <a:effectLst/>
                        </a:rPr>
                        <a:t>($ millions)</a:t>
                      </a:r>
                      <a:endParaRPr lang="en-CA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76,017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76,761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77,508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78,444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CA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79,463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1046321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F1BEEA03-5529-428A-B53C-056A376CC34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450666" y="5598863"/>
            <a:ext cx="313098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</a:pPr>
            <a:r>
              <a:rPr lang="en-CA" altLang="en-US" sz="1100" dirty="0">
                <a:solidFill>
                  <a:prstClr val="black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Source: PBO calculations, using SPSD/M model.</a:t>
            </a:r>
            <a:endParaRPr lang="en-CA" altLang="en-US" sz="11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044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DC41E-1CFD-497E-BE74-F52D45847C95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710170" y="752716"/>
            <a:ext cx="10759284" cy="655638"/>
          </a:xfrm>
          <a:prstGeom prst="rect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CA" sz="3600" b="1" kern="0" dirty="0">
                <a:solidFill>
                  <a:schemeClr val="tx2">
                    <a:lumMod val="75000"/>
                  </a:schemeClr>
                </a:solidFill>
              </a:rPr>
              <a:t>Actual Federal Support for Low-Income People vs. GBI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1532C5C-C218-4F78-BD99-2E16542E1CF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710170" y="1729312"/>
            <a:ext cx="107592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prstClr val="black"/>
                </a:solidFill>
              </a:rPr>
              <a:t>The federal support </a:t>
            </a:r>
            <a:r>
              <a:rPr lang="en-CA" dirty="0">
                <a:solidFill>
                  <a:prstClr val="black"/>
                </a:solidFill>
              </a:rPr>
              <a:t>for low-income individuals and families and other vulnerable groups</a:t>
            </a:r>
            <a:r>
              <a:rPr lang="en-US" dirty="0">
                <a:solidFill>
                  <a:prstClr val="black"/>
                </a:solidFill>
              </a:rPr>
              <a:t> is estimated at $56.8 billion is in 2017-2018.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prstClr val="black"/>
                </a:solidFill>
              </a:rPr>
              <a:t>This includes OAS and GIS for elderly, CCB for children, and federal support for indigenous people: $24.8 billion.</a:t>
            </a:r>
            <a:endParaRPr lang="en-CA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3A8CE248-74D8-4E6D-9E53-4A287D8344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1676382"/>
              </p:ext>
            </p:extLst>
          </p:nvPr>
        </p:nvGraphicFramePr>
        <p:xfrm>
          <a:off x="2961327" y="3198297"/>
          <a:ext cx="655226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1">
            <a:extLst>
              <a:ext uri="{FF2B5EF4-FFF2-40B4-BE49-F238E27FC236}">
                <a16:creationId xmlns:a16="http://schemas.microsoft.com/office/drawing/2014/main" id="{DD816E48-8C6B-4219-9847-CDE7ED82A1B2}"/>
              </a:ext>
            </a:extLst>
          </p:cNvPr>
          <p:cNvSpPr txBox="1"/>
          <p:nvPr/>
        </p:nvSpPr>
        <p:spPr>
          <a:xfrm>
            <a:off x="6717822" y="4021538"/>
            <a:ext cx="1151775" cy="54835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sz="11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$43.1 billion (58%)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B81E1C50-A0B2-4597-AA5A-E84EA4413127}"/>
              </a:ext>
            </a:extLst>
          </p:cNvPr>
          <p:cNvSpPr txBox="1"/>
          <p:nvPr/>
        </p:nvSpPr>
        <p:spPr>
          <a:xfrm>
            <a:off x="5035250" y="4873277"/>
            <a:ext cx="1151775" cy="54835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sz="11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$32.0 billion (42%)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532341-E68B-45EE-A658-879ABBB7AFB2}"/>
              </a:ext>
            </a:extLst>
          </p:cNvPr>
          <p:cNvSpPr/>
          <p:nvPr/>
        </p:nvSpPr>
        <p:spPr>
          <a:xfrm>
            <a:off x="3114531" y="6127162"/>
            <a:ext cx="639906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100" dirty="0"/>
              <a:t>Source: Office of the Parliamentary Budget Officer. (2017). Federal Support for Low Income Individuals and Families. Retrieved from </a:t>
            </a:r>
            <a:r>
              <a:rPr lang="en-CA" sz="1100" dirty="0">
                <a:hlinkClick r:id="rId5"/>
              </a:rPr>
              <a:t>http://www.pbo-dpb.gc.ca/en/blog/news/Fed_Support_Low_Income</a:t>
            </a:r>
            <a:r>
              <a:rPr lang="en-CA" sz="11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13436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AD75EC5E-5C84-48AF-9EBA-EB40006BC24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710170" y="752716"/>
            <a:ext cx="10759284" cy="655638"/>
          </a:xfrm>
          <a:prstGeom prst="rect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CA" sz="3600" b="1" kern="0" dirty="0">
                <a:solidFill>
                  <a:schemeClr val="tx2">
                    <a:lumMod val="75000"/>
                  </a:schemeClr>
                </a:solidFill>
              </a:rPr>
              <a:t>Conclusion and discussion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C7B1EB-1DD2-4633-871A-93431D83E4A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664958" y="1687620"/>
            <a:ext cx="10849708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We estimate a gross costing of the GBI.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CA" b="1" dirty="0">
                <a:solidFill>
                  <a:schemeClr val="tx2">
                    <a:lumMod val="75000"/>
                  </a:schemeClr>
                </a:solidFill>
              </a:rPr>
              <a:t>PBO estimates represent pre-behavioral (static) costs. 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CA" b="1" dirty="0">
                <a:solidFill>
                  <a:schemeClr val="tx2">
                    <a:lumMod val="75000"/>
                  </a:schemeClr>
                </a:solidFill>
              </a:rPr>
              <a:t>GBI is a combined federal-provincial basic income system that could be managed by an intergovernmental fiscal arrangement.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CA" b="1" dirty="0">
                <a:solidFill>
                  <a:schemeClr val="tx2">
                    <a:lumMod val="75000"/>
                  </a:schemeClr>
                </a:solidFill>
              </a:rPr>
              <a:t>GBI should replace some federal and provincial transfers, such as</a:t>
            </a:r>
          </a:p>
          <a:p>
            <a:pPr marL="742950" lvl="1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CA" b="1" dirty="0">
                <a:solidFill>
                  <a:schemeClr val="tx2">
                    <a:lumMod val="75000"/>
                  </a:schemeClr>
                </a:solidFill>
              </a:rPr>
              <a:t> the GST credit</a:t>
            </a:r>
          </a:p>
          <a:p>
            <a:pPr marL="742950" lvl="1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CA" b="1" dirty="0">
                <a:solidFill>
                  <a:schemeClr val="tx2">
                    <a:lumMod val="75000"/>
                  </a:schemeClr>
                </a:solidFill>
              </a:rPr>
              <a:t>the WITB,</a:t>
            </a:r>
          </a:p>
          <a:p>
            <a:pPr marL="742950" lvl="1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CA" b="1" dirty="0">
                <a:solidFill>
                  <a:schemeClr val="tx2">
                    <a:lumMod val="75000"/>
                  </a:schemeClr>
                </a:solidFill>
              </a:rPr>
              <a:t>the social assistance.</a:t>
            </a:r>
          </a:p>
          <a:p>
            <a:pPr lvl="1">
              <a:spcAft>
                <a:spcPts val="1200"/>
              </a:spcAft>
            </a:pPr>
            <a:endParaRPr lang="en-CA" b="1" dirty="0">
              <a:solidFill>
                <a:schemeClr val="tx2">
                  <a:lumMod val="75000"/>
                </a:schemeClr>
              </a:solidFill>
            </a:endParaRPr>
          </a:p>
          <a:p>
            <a:pPr lvl="1"/>
            <a:endParaRPr lang="en-CA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5307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03340" y="2644590"/>
            <a:ext cx="676339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3200" dirty="0">
                <a:solidFill>
                  <a:schemeClr val="bg1">
                    <a:lumMod val="50000"/>
                  </a:schemeClr>
                </a:solidFill>
                <a:latin typeface="Segoe UI Semibold" panose="020B0702040204020203" pitchFamily="34" charset="0"/>
              </a:rPr>
              <a:t>Please contact </a:t>
            </a:r>
            <a:r>
              <a:rPr lang="en-CA" sz="3200" dirty="0">
                <a:solidFill>
                  <a:schemeClr val="bg1">
                    <a:lumMod val="50000"/>
                  </a:schemeClr>
                </a:solidFill>
                <a:latin typeface="Segoe UI Semibold" panose="020B0702040204020203" pitchFamily="34" charset="0"/>
                <a:hlinkClick r:id="rId3"/>
              </a:rPr>
              <a:t>pbo-dpb@parl.gc.ca</a:t>
            </a:r>
            <a:br>
              <a:rPr lang="en-CA" sz="3200" dirty="0">
                <a:solidFill>
                  <a:schemeClr val="bg1">
                    <a:lumMod val="50000"/>
                  </a:schemeClr>
                </a:solidFill>
                <a:latin typeface="Segoe UI Semibold" panose="020B0702040204020203" pitchFamily="34" charset="0"/>
              </a:rPr>
            </a:br>
            <a:r>
              <a:rPr lang="en-CA" sz="3200" dirty="0">
                <a:solidFill>
                  <a:schemeClr val="bg1">
                    <a:lumMod val="50000"/>
                  </a:schemeClr>
                </a:solidFill>
                <a:latin typeface="Segoe UI Semibold" panose="020B0702040204020203" pitchFamily="34" charset="0"/>
              </a:rPr>
              <a:t> or (613) 992-8026</a:t>
            </a:r>
            <a:br>
              <a:rPr lang="en-CA" sz="3200" dirty="0">
                <a:solidFill>
                  <a:schemeClr val="bg1">
                    <a:lumMod val="50000"/>
                  </a:schemeClr>
                </a:solidFill>
                <a:latin typeface="Segoe UI Semibold" panose="020B0702040204020203" pitchFamily="34" charset="0"/>
              </a:rPr>
            </a:br>
            <a:r>
              <a:rPr lang="en-CA" sz="3200" dirty="0">
                <a:solidFill>
                  <a:schemeClr val="bg1">
                    <a:lumMod val="50000"/>
                  </a:schemeClr>
                </a:solidFill>
                <a:latin typeface="Segoe UI Semibold" panose="020B0702040204020203" pitchFamily="34" charset="0"/>
              </a:rPr>
              <a:t>for further information</a:t>
            </a:r>
            <a:endParaRPr lang="en-CA" sz="2400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8759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PBO-DPB PPT Template">
  <a:themeElements>
    <a:clrScheme name="PBO-DPB PPT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BO-DPB PPT Templat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BO-DPB PPT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BO-DPB PPT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BO-DPB PPT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BO-DPB PPT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BO-DPB PPT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BO-DPB PPT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O-DPB PPT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O-DPB PPT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O-DPB PPT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O-DPB PPT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O-DPB PPT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O-DPB PPT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BO-DPB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BO-DPB PPT Templat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BO-DPB PPT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BO-DPB PPT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BO-DPB PPT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BO-DPB PPT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BO-DPB PPT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BO-DPB PPT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O-DPB PPT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O-DPB PPT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O-DPB PPT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O-DPB PPT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O-DPB PPT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O-DPB PPT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3112</TotalTime>
  <Words>665</Words>
  <Application>Microsoft Office PowerPoint</Application>
  <PresentationFormat>Widescreen</PresentationFormat>
  <Paragraphs>108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Courier New</vt:lpstr>
      <vt:lpstr>Segoe UI</vt:lpstr>
      <vt:lpstr>Segoe UI Semibold</vt:lpstr>
      <vt:lpstr>Times New Roman</vt:lpstr>
      <vt:lpstr>Wingdings</vt:lpstr>
      <vt:lpstr>PBO-DPB PPT Template</vt:lpstr>
      <vt:lpstr>1_PBO-DPB PPT Template</vt:lpstr>
      <vt:lpstr>Technical Briefing  April 17, 2018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Technical Briefing  April 17, 2018</dc:title>
  <dc:creator>Ammar, Nasreddine</dc:creator>
  <cp:lastModifiedBy>Scrim, Jocelyne</cp:lastModifiedBy>
  <cp:revision>47</cp:revision>
  <cp:lastPrinted>2018-04-12T13:58:32Z</cp:lastPrinted>
  <dcterms:created xsi:type="dcterms:W3CDTF">2018-04-10T13:50:38Z</dcterms:created>
  <dcterms:modified xsi:type="dcterms:W3CDTF">2018-05-01T18:11:25Z</dcterms:modified>
</cp:coreProperties>
</file>