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2.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4.xml" ContentType="application/vnd.openxmlformats-officedocument.presentationml.notesSlide+xml"/>
  <Override PartName="/ppt/charts/chart1.xml" ContentType="application/vnd.openxmlformats-officedocument.drawingml.chart+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5.xml" ContentType="application/vnd.openxmlformats-officedocument.presentationml.notesSlide+xml"/>
  <Override PartName="/ppt/charts/chart2.xml" ContentType="application/vnd.openxmlformats-officedocument.drawingml.chart+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8.xml" ContentType="application/vnd.openxmlformats-officedocument.presentationml.notesSlide+xml"/>
  <Override PartName="/ppt/charts/chart5.xml" ContentType="application/vnd.openxmlformats-officedocument.drawingml.chart+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charts/chart6.xml" ContentType="application/vnd.openxmlformats-officedocument.drawingml.chart+xml"/>
  <Override PartName="/ppt/drawings/drawing1.xml" ContentType="application/vnd.openxmlformats-officedocument.drawingml.chartshape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9.xml" ContentType="application/vnd.openxmlformats-officedocument.presentationml.notesSlide+xml"/>
  <Override PartName="/ppt/charts/chart7.xml" ContentType="application/vnd.openxmlformats-officedocument.drawingml.chart+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7"/>
  </p:notesMasterIdLst>
  <p:handoutMasterIdLst>
    <p:handoutMasterId r:id="rId18"/>
  </p:handoutMasterIdLst>
  <p:sldIdLst>
    <p:sldId id="259" r:id="rId2"/>
    <p:sldId id="279" r:id="rId3"/>
    <p:sldId id="280" r:id="rId4"/>
    <p:sldId id="281" r:id="rId5"/>
    <p:sldId id="289" r:id="rId6"/>
    <p:sldId id="285" r:id="rId7"/>
    <p:sldId id="290" r:id="rId8"/>
    <p:sldId id="286" r:id="rId9"/>
    <p:sldId id="287" r:id="rId10"/>
    <p:sldId id="291" r:id="rId11"/>
    <p:sldId id="283" r:id="rId12"/>
    <p:sldId id="288" r:id="rId13"/>
    <p:sldId id="284" r:id="rId14"/>
    <p:sldId id="282" r:id="rId15"/>
    <p:sldId id="292" r:id="rId1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CFC"/>
    <a:srgbClr val="E1F2F3"/>
    <a:srgbClr val="039B20"/>
    <a:srgbClr val="499A00"/>
    <a:srgbClr val="3C7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11" autoAdjust="0"/>
    <p:restoredTop sz="80118" autoAdjust="0"/>
  </p:normalViewPr>
  <p:slideViewPr>
    <p:cSldViewPr>
      <p:cViewPr>
        <p:scale>
          <a:sx n="110" d="100"/>
          <a:sy n="110" d="100"/>
        </p:scale>
        <p:origin x="-1464" y="780"/>
      </p:cViewPr>
      <p:guideLst>
        <p:guide orient="horz" pos="2160"/>
        <p:guide pos="2880"/>
      </p:guideLst>
    </p:cSldViewPr>
  </p:slideViewPr>
  <p:notesTextViewPr>
    <p:cViewPr>
      <p:scale>
        <a:sx n="1" d="1"/>
        <a:sy n="1" d="1"/>
      </p:scale>
      <p:origin x="0" y="0"/>
    </p:cViewPr>
  </p:notesTextViewPr>
  <p:notesViewPr>
    <p:cSldViewPr>
      <p:cViewPr varScale="1">
        <p:scale>
          <a:sx n="84" d="100"/>
          <a:sy n="84" d="100"/>
        </p:scale>
        <p:origin x="-3126" y="-7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http://edrms/edrmsdav/nodes/16070450/Data/Marijuana%20Worksheet%2007.19.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http://edrms/edrmsdav/nodes/16070450/Data/Marijuana%20Worksheet%2007.19.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http://edrms/edrmsdav/nodes/16070450/Data/Price%20of%20Weed%20Scrape%202016.09.2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http://edrms/edrmsdav/nodes/16070450/Data/Price%20of%20Weed%20Scrape%202016.09.26.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http://edrms/edrmsdav/nodes/16070450/Data/Marijuana%20Worksheet%2008.29.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http://edrms/edrmsdav/nodes/16070450/Data/Marijuana%20Worksheet%2008.29.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http://edrms/edrmsdav/nodes/16070450/Data/Colorado%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954708689194001E-2"/>
          <c:y val="7.9260584882132806E-2"/>
          <c:w val="0.92115714042448305"/>
          <c:h val="0.80441967433764106"/>
        </c:manualLayout>
      </c:layout>
      <c:barChart>
        <c:barDir val="col"/>
        <c:grouping val="stacked"/>
        <c:varyColors val="0"/>
        <c:ser>
          <c:idx val="3"/>
          <c:order val="0"/>
          <c:spPr>
            <a:solidFill>
              <a:srgbClr val="10253F"/>
            </a:solidFill>
          </c:spPr>
          <c:invertIfNegative val="0"/>
          <c:dPt>
            <c:idx val="11"/>
            <c:invertIfNegative val="0"/>
            <c:bubble3D val="0"/>
            <c:spPr>
              <a:solidFill>
                <a:srgbClr val="948A54"/>
              </a:solidFill>
            </c:spPr>
          </c:dPt>
          <c:dLbls>
            <c:numFmt formatCode="0.0%" sourceLinked="0"/>
            <c:spPr>
              <a:noFill/>
            </c:spPr>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'[Marijuana Worksheet 07.19.xlsx]CAN (2018)'!$C$2:$G$2</c:f>
              <c:strCache>
                <c:ptCount val="5"/>
                <c:pt idx="0">
                  <c:v>Once</c:v>
                </c:pt>
                <c:pt idx="1">
                  <c:v>Less Than Once a Month </c:v>
                </c:pt>
                <c:pt idx="2">
                  <c:v>1-3 Times per Month</c:v>
                </c:pt>
                <c:pt idx="3">
                  <c:v>At Least Once a Week</c:v>
                </c:pt>
                <c:pt idx="4">
                  <c:v>Daily</c:v>
                </c:pt>
              </c:strCache>
            </c:strRef>
          </c:cat>
          <c:val>
            <c:numRef>
              <c:f>'[Marijuana Worksheet 07.19.xlsx]CAN (2018)'!$C$3:$G$3</c:f>
              <c:numCache>
                <c:formatCode>0.0%</c:formatCode>
                <c:ptCount val="5"/>
                <c:pt idx="0">
                  <c:v>7.0000000000000097E-3</c:v>
                </c:pt>
                <c:pt idx="1">
                  <c:v>4.3999999999999997E-2</c:v>
                </c:pt>
                <c:pt idx="2">
                  <c:v>2.1000000000000001E-2</c:v>
                </c:pt>
                <c:pt idx="3">
                  <c:v>3.2000000000000001E-2</c:v>
                </c:pt>
                <c:pt idx="4">
                  <c:v>1.7999999999999999E-2</c:v>
                </c:pt>
              </c:numCache>
            </c:numRef>
          </c:val>
        </c:ser>
        <c:dLbls>
          <c:showLegendKey val="0"/>
          <c:showVal val="0"/>
          <c:showCatName val="0"/>
          <c:showSerName val="0"/>
          <c:showPercent val="0"/>
          <c:showBubbleSize val="0"/>
        </c:dLbls>
        <c:gapWidth val="75"/>
        <c:overlap val="100"/>
        <c:axId val="106177280"/>
        <c:axId val="106178816"/>
      </c:barChart>
      <c:catAx>
        <c:axId val="106177280"/>
        <c:scaling>
          <c:orientation val="minMax"/>
        </c:scaling>
        <c:delete val="0"/>
        <c:axPos val="b"/>
        <c:numFmt formatCode="General" sourceLinked="0"/>
        <c:majorTickMark val="out"/>
        <c:minorTickMark val="none"/>
        <c:tickLblPos val="nextTo"/>
        <c:txPr>
          <a:bodyPr/>
          <a:lstStyle/>
          <a:p>
            <a:pPr>
              <a:defRPr sz="1400" b="0"/>
            </a:pPr>
            <a:endParaRPr lang="en-US"/>
          </a:p>
        </c:txPr>
        <c:crossAx val="106178816"/>
        <c:crossesAt val="0"/>
        <c:auto val="1"/>
        <c:lblAlgn val="ctr"/>
        <c:lblOffset val="100"/>
        <c:noMultiLvlLbl val="0"/>
      </c:catAx>
      <c:valAx>
        <c:axId val="106178816"/>
        <c:scaling>
          <c:orientation val="minMax"/>
        </c:scaling>
        <c:delete val="0"/>
        <c:axPos val="l"/>
        <c:majorGridlines>
          <c:spPr>
            <a:ln>
              <a:noFill/>
            </a:ln>
          </c:spPr>
        </c:majorGridlines>
        <c:title>
          <c:tx>
            <c:rich>
              <a:bodyPr rot="0" vert="horz"/>
              <a:lstStyle/>
              <a:p>
                <a:pPr algn="l">
                  <a:defRPr sz="1200"/>
                </a:pPr>
                <a:r>
                  <a:rPr lang="fr-CA" sz="1200" b="0" i="1" noProof="0" dirty="0" smtClean="0"/>
                  <a:t>Pourcentage de</a:t>
                </a:r>
                <a:r>
                  <a:rPr lang="fr-CA" sz="1200" b="0" i="1" baseline="0" noProof="0" dirty="0" smtClean="0"/>
                  <a:t> Canadiens </a:t>
                </a:r>
                <a:endParaRPr lang="fr-CA" sz="1200" b="0" i="1" noProof="0" dirty="0"/>
              </a:p>
            </c:rich>
          </c:tx>
          <c:layout>
            <c:manualLayout>
              <c:xMode val="edge"/>
              <c:yMode val="edge"/>
              <c:x val="8.02530961970193E-2"/>
              <c:y val="2.1760174851266401E-2"/>
            </c:manualLayout>
          </c:layout>
          <c:overlay val="0"/>
        </c:title>
        <c:numFmt formatCode="0.0%" sourceLinked="0"/>
        <c:majorTickMark val="out"/>
        <c:minorTickMark val="none"/>
        <c:tickLblPos val="nextTo"/>
        <c:txPr>
          <a:bodyPr/>
          <a:lstStyle/>
          <a:p>
            <a:pPr>
              <a:defRPr sz="1400" b="0"/>
            </a:pPr>
            <a:endParaRPr lang="en-US"/>
          </a:p>
        </c:txPr>
        <c:crossAx val="106177280"/>
        <c:crosses val="autoZero"/>
        <c:crossBetween val="between"/>
      </c:valAx>
    </c:plotArea>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954708689194001E-2"/>
          <c:y val="2.5265302380540099E-2"/>
          <c:w val="0.92115714042448305"/>
          <c:h val="0.72164529239795905"/>
        </c:manualLayout>
      </c:layout>
      <c:barChart>
        <c:barDir val="col"/>
        <c:grouping val="stacked"/>
        <c:varyColors val="0"/>
        <c:ser>
          <c:idx val="3"/>
          <c:order val="0"/>
          <c:tx>
            <c:strRef>
              <c:f>'[Marijuana Worksheet 07.19.xlsx]CAN (2018)'!$AL$55</c:f>
              <c:strCache>
                <c:ptCount val="1"/>
                <c:pt idx="0">
                  <c:v>Consumption (LHS)</c:v>
                </c:pt>
              </c:strCache>
            </c:strRef>
          </c:tx>
          <c:spPr>
            <a:solidFill>
              <a:srgbClr val="10253F"/>
            </a:solidFill>
          </c:spPr>
          <c:invertIfNegative val="0"/>
          <c:dLbls>
            <c:dLbl>
              <c:idx val="0"/>
              <c:layout>
                <c:manualLayout>
                  <c:x val="0"/>
                  <c:y val="-3.6222509702457897E-2"/>
                </c:manualLayout>
              </c:layout>
              <c:showLegendKey val="0"/>
              <c:showVal val="1"/>
              <c:showCatName val="0"/>
              <c:showSerName val="0"/>
              <c:showPercent val="0"/>
              <c:showBubbleSize val="0"/>
            </c:dLbl>
            <c:dLbl>
              <c:idx val="1"/>
              <c:layout>
                <c:manualLayout>
                  <c:x val="0"/>
                  <c:y val="-3.1047865459249702E-2"/>
                </c:manualLayout>
              </c:layout>
              <c:showLegendKey val="0"/>
              <c:showVal val="1"/>
              <c:showCatName val="0"/>
              <c:showSerName val="0"/>
              <c:showPercent val="0"/>
              <c:showBubbleSize val="0"/>
            </c:dLbl>
            <c:dLbl>
              <c:idx val="2"/>
              <c:delete val="1"/>
            </c:dLbl>
            <c:dLbl>
              <c:idx val="3"/>
              <c:delete val="1"/>
            </c:dLbl>
            <c:dLbl>
              <c:idx val="4"/>
              <c:delete val="1"/>
            </c:dLbl>
            <c:txPr>
              <a:bodyPr/>
              <a:lstStyle/>
              <a:p>
                <a:pPr>
                  <a:defRPr sz="1600" b="1"/>
                </a:pPr>
                <a:endParaRPr lang="en-US"/>
              </a:p>
            </c:txPr>
            <c:showLegendKey val="0"/>
            <c:showVal val="1"/>
            <c:showCatName val="0"/>
            <c:showSerName val="0"/>
            <c:showPercent val="0"/>
            <c:showBubbleSize val="0"/>
            <c:showLeaderLines val="0"/>
          </c:dLbls>
          <c:cat>
            <c:strRef>
              <c:f>'[Marijuana Worksheet 07.19.xlsx]CAN (2018)'!$AM$54:$AQ$54</c:f>
              <c:strCache>
                <c:ptCount val="5"/>
                <c:pt idx="0">
                  <c:v>Once</c:v>
                </c:pt>
                <c:pt idx="1">
                  <c:v>Less Than Once a Month </c:v>
                </c:pt>
                <c:pt idx="2">
                  <c:v>1-3 Times per Month</c:v>
                </c:pt>
                <c:pt idx="3">
                  <c:v>At Least Once a Week</c:v>
                </c:pt>
                <c:pt idx="4">
                  <c:v>Daily</c:v>
                </c:pt>
              </c:strCache>
            </c:strRef>
          </c:cat>
          <c:val>
            <c:numRef>
              <c:f>'[Marijuana Worksheet 07.19.xlsx]CAN (2018)'!$AM$55:$AQ$55</c:f>
              <c:numCache>
                <c:formatCode>_(* #,##0.00_);_(* \(#,##0.00\);_(* "-"??_);_(@_)</c:formatCode>
                <c:ptCount val="5"/>
                <c:pt idx="0">
                  <c:v>8.4010651724999996E-2</c:v>
                </c:pt>
                <c:pt idx="1">
                  <c:v>3.4324351990499959</c:v>
                </c:pt>
                <c:pt idx="2">
                  <c:v>13.508912797380001</c:v>
                </c:pt>
                <c:pt idx="3">
                  <c:v>270.1199374422751</c:v>
                </c:pt>
                <c:pt idx="4">
                  <c:v>389.21700846599958</c:v>
                </c:pt>
              </c:numCache>
            </c:numRef>
          </c:val>
        </c:ser>
        <c:dLbls>
          <c:showLegendKey val="0"/>
          <c:showVal val="1"/>
          <c:showCatName val="0"/>
          <c:showSerName val="0"/>
          <c:showPercent val="0"/>
          <c:showBubbleSize val="0"/>
        </c:dLbls>
        <c:gapWidth val="75"/>
        <c:overlap val="100"/>
        <c:axId val="109752704"/>
        <c:axId val="109754624"/>
      </c:barChart>
      <c:scatterChart>
        <c:scatterStyle val="lineMarker"/>
        <c:varyColors val="0"/>
        <c:ser>
          <c:idx val="0"/>
          <c:order val="1"/>
          <c:tx>
            <c:strRef>
              <c:f>'[Marijuana Worksheet 07.19.xlsx]CAN (2018)'!$AL$56</c:f>
              <c:strCache>
                <c:ptCount val="1"/>
                <c:pt idx="0">
                  <c:v>Users (RHS)</c:v>
                </c:pt>
              </c:strCache>
            </c:strRef>
          </c:tx>
          <c:spPr>
            <a:ln w="28575">
              <a:noFill/>
            </a:ln>
          </c:spPr>
          <c:marker>
            <c:symbol val="diamond"/>
            <c:size val="28"/>
            <c:spPr>
              <a:solidFill>
                <a:srgbClr val="948A54"/>
              </a:solidFill>
              <a:ln>
                <a:noFill/>
              </a:ln>
            </c:spPr>
          </c:marker>
          <c:xVal>
            <c:strRef>
              <c:f>'[Marijuana Worksheet 07.19.xlsx]CAN (2018)'!$AM$54:$AQ$54</c:f>
              <c:strCache>
                <c:ptCount val="5"/>
                <c:pt idx="0">
                  <c:v>Once</c:v>
                </c:pt>
                <c:pt idx="1">
                  <c:v>Less Than Once a Month </c:v>
                </c:pt>
                <c:pt idx="2">
                  <c:v>1-3 Times per Month</c:v>
                </c:pt>
                <c:pt idx="3">
                  <c:v>At Least Once a Week</c:v>
                </c:pt>
                <c:pt idx="4">
                  <c:v>Daily</c:v>
                </c:pt>
              </c:strCache>
            </c:strRef>
          </c:xVal>
          <c:yVal>
            <c:numRef>
              <c:f>'[Marijuana Worksheet 07.19.xlsx]CAN (2018)'!$AM$56:$AQ$56</c:f>
              <c:numCache>
                <c:formatCode>_(* #,##0.00_);_(* \(#,##0.00\);_(* "-"??_);_(@_)</c:formatCode>
                <c:ptCount val="5"/>
                <c:pt idx="0">
                  <c:v>280.03550574999957</c:v>
                </c:pt>
                <c:pt idx="1">
                  <c:v>1760.2231790000001</c:v>
                </c:pt>
                <c:pt idx="2">
                  <c:v>840.10651725000014</c:v>
                </c:pt>
                <c:pt idx="3">
                  <c:v>1280.162311999999</c:v>
                </c:pt>
                <c:pt idx="4">
                  <c:v>666.46748024999999</c:v>
                </c:pt>
              </c:numCache>
            </c:numRef>
          </c:yVal>
          <c:smooth val="0"/>
        </c:ser>
        <c:dLbls>
          <c:showLegendKey val="0"/>
          <c:showVal val="0"/>
          <c:showCatName val="0"/>
          <c:showSerName val="0"/>
          <c:showPercent val="0"/>
          <c:showBubbleSize val="0"/>
        </c:dLbls>
        <c:axId val="109783296"/>
        <c:axId val="109781376"/>
      </c:scatterChart>
      <c:catAx>
        <c:axId val="109752704"/>
        <c:scaling>
          <c:orientation val="minMax"/>
        </c:scaling>
        <c:delete val="0"/>
        <c:axPos val="b"/>
        <c:numFmt formatCode="General" sourceLinked="0"/>
        <c:majorTickMark val="out"/>
        <c:minorTickMark val="none"/>
        <c:tickLblPos val="nextTo"/>
        <c:txPr>
          <a:bodyPr/>
          <a:lstStyle/>
          <a:p>
            <a:pPr>
              <a:defRPr sz="1200" b="0"/>
            </a:pPr>
            <a:endParaRPr lang="en-US"/>
          </a:p>
        </c:txPr>
        <c:crossAx val="109754624"/>
        <c:crossesAt val="0"/>
        <c:auto val="1"/>
        <c:lblAlgn val="ctr"/>
        <c:lblOffset val="100"/>
        <c:noMultiLvlLbl val="0"/>
      </c:catAx>
      <c:valAx>
        <c:axId val="109754624"/>
        <c:scaling>
          <c:orientation val="minMax"/>
          <c:max val="450"/>
        </c:scaling>
        <c:delete val="0"/>
        <c:axPos val="l"/>
        <c:majorGridlines>
          <c:spPr>
            <a:ln>
              <a:noFill/>
            </a:ln>
          </c:spPr>
        </c:majorGridlines>
        <c:title>
          <c:tx>
            <c:rich>
              <a:bodyPr rot="0" vert="horz"/>
              <a:lstStyle/>
              <a:p>
                <a:pPr>
                  <a:defRPr sz="1200"/>
                </a:pPr>
                <a:r>
                  <a:rPr lang="fr-CA" sz="1200" b="0" i="1" noProof="0" dirty="0" smtClean="0"/>
                  <a:t>En tonnes métriques</a:t>
                </a:r>
                <a:endParaRPr lang="fr-CA" sz="1200" b="0" i="1" noProof="0" dirty="0"/>
              </a:p>
            </c:rich>
          </c:tx>
          <c:layout>
            <c:manualLayout>
              <c:xMode val="edge"/>
              <c:yMode val="edge"/>
              <c:x val="8.2110403408205163E-2"/>
              <c:y val="1.8303105395223607E-2"/>
            </c:manualLayout>
          </c:layout>
          <c:overlay val="0"/>
        </c:title>
        <c:numFmt formatCode="General" sourceLinked="0"/>
        <c:majorTickMark val="out"/>
        <c:minorTickMark val="none"/>
        <c:tickLblPos val="nextTo"/>
        <c:txPr>
          <a:bodyPr/>
          <a:lstStyle/>
          <a:p>
            <a:pPr>
              <a:defRPr sz="1200" b="0"/>
            </a:pPr>
            <a:endParaRPr lang="en-US"/>
          </a:p>
        </c:txPr>
        <c:crossAx val="109752704"/>
        <c:crosses val="autoZero"/>
        <c:crossBetween val="between"/>
      </c:valAx>
      <c:valAx>
        <c:axId val="109781376"/>
        <c:scaling>
          <c:orientation val="minMax"/>
        </c:scaling>
        <c:delete val="0"/>
        <c:axPos val="r"/>
        <c:title>
          <c:tx>
            <c:rich>
              <a:bodyPr rot="0" vert="horz"/>
              <a:lstStyle/>
              <a:p>
                <a:pPr>
                  <a:defRPr sz="1200"/>
                </a:pPr>
                <a:r>
                  <a:rPr lang="fr-CA" sz="1200" b="0" i="1" noProof="0" dirty="0" smtClean="0"/>
                  <a:t>En milliers</a:t>
                </a:r>
                <a:endParaRPr lang="fr-CA" sz="1200" b="0" i="1" noProof="0" dirty="0"/>
              </a:p>
            </c:rich>
          </c:tx>
          <c:layout>
            <c:manualLayout>
              <c:xMode val="edge"/>
              <c:yMode val="edge"/>
              <c:x val="0.81431134384680204"/>
              <c:y val="2.1883404469865302E-2"/>
            </c:manualLayout>
          </c:layout>
          <c:overlay val="0"/>
        </c:title>
        <c:numFmt formatCode="#,##0" sourceLinked="0"/>
        <c:majorTickMark val="out"/>
        <c:minorTickMark val="none"/>
        <c:tickLblPos val="nextTo"/>
        <c:txPr>
          <a:bodyPr/>
          <a:lstStyle/>
          <a:p>
            <a:pPr>
              <a:defRPr sz="1200"/>
            </a:pPr>
            <a:endParaRPr lang="en-US"/>
          </a:p>
        </c:txPr>
        <c:crossAx val="109783296"/>
        <c:crosses val="max"/>
        <c:crossBetween val="midCat"/>
      </c:valAx>
      <c:valAx>
        <c:axId val="109783296"/>
        <c:scaling>
          <c:orientation val="minMax"/>
        </c:scaling>
        <c:delete val="1"/>
        <c:axPos val="b"/>
        <c:majorTickMark val="out"/>
        <c:minorTickMark val="none"/>
        <c:tickLblPos val="none"/>
        <c:crossAx val="109781376"/>
        <c:crosses val="autoZero"/>
        <c:crossBetween val="midCat"/>
      </c:valAx>
    </c:plotArea>
    <c:legend>
      <c:legendPos val="b"/>
      <c:layout>
        <c:manualLayout>
          <c:xMode val="edge"/>
          <c:yMode val="edge"/>
          <c:x val="2.4057843356724999E-2"/>
          <c:y val="0.89780729543347904"/>
          <c:w val="0.95188431328655099"/>
          <c:h val="0.10219270456652201"/>
        </c:manualLayout>
      </c:layout>
      <c:overlay val="0"/>
      <c:txPr>
        <a:bodyPr/>
        <a:lstStyle/>
        <a:p>
          <a:pPr>
            <a:defRPr sz="1400"/>
          </a:pPr>
          <a:endParaRPr lang="en-US"/>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954708689193952E-2"/>
          <c:y val="7.9260584882132654E-2"/>
          <c:w val="0.92115714042448271"/>
          <c:h val="0.80441967433764161"/>
        </c:manualLayout>
      </c:layout>
      <c:barChart>
        <c:barDir val="col"/>
        <c:grouping val="stacked"/>
        <c:varyColors val="0"/>
        <c:ser>
          <c:idx val="3"/>
          <c:order val="0"/>
          <c:spPr>
            <a:solidFill>
              <a:srgbClr val="10253F"/>
            </a:solidFill>
          </c:spPr>
          <c:invertIfNegative val="0"/>
          <c:dPt>
            <c:idx val="7"/>
            <c:invertIfNegative val="0"/>
            <c:bubble3D val="0"/>
          </c:dPt>
          <c:dPt>
            <c:idx val="11"/>
            <c:invertIfNegative val="0"/>
            <c:bubble3D val="0"/>
            <c:spPr>
              <a:solidFill>
                <a:srgbClr val="948A54"/>
              </a:solidFill>
            </c:spPr>
          </c:dPt>
          <c:dLbls>
            <c:dLbl>
              <c:idx val="0"/>
              <c:layout>
                <c:manualLayout>
                  <c:x val="0"/>
                  <c:y val="-0.26715864136819939"/>
                </c:manualLayout>
              </c:layout>
              <c:dLblPos val="ctr"/>
              <c:showLegendKey val="0"/>
              <c:showVal val="1"/>
              <c:showCatName val="0"/>
              <c:showSerName val="0"/>
              <c:showPercent val="0"/>
              <c:showBubbleSize val="0"/>
            </c:dLbl>
            <c:dLbl>
              <c:idx val="1"/>
              <c:layout>
                <c:manualLayout>
                  <c:x val="0"/>
                  <c:y val="-0.30040200141243739"/>
                </c:manualLayout>
              </c:layout>
              <c:dLblPos val="ctr"/>
              <c:showLegendKey val="0"/>
              <c:showVal val="1"/>
              <c:showCatName val="0"/>
              <c:showSerName val="0"/>
              <c:showPercent val="0"/>
              <c:showBubbleSize val="0"/>
            </c:dLbl>
            <c:dLbl>
              <c:idx val="2"/>
              <c:layout>
                <c:manualLayout>
                  <c:x val="-4.8454565849512719E-7"/>
                  <c:y val="-0.33971511251255748"/>
                </c:manualLayout>
              </c:layout>
              <c:dLblPos val="ctr"/>
              <c:showLegendKey val="0"/>
              <c:showVal val="1"/>
              <c:showCatName val="0"/>
              <c:showSerName val="0"/>
              <c:showPercent val="0"/>
              <c:showBubbleSize val="0"/>
            </c:dLbl>
            <c:dLbl>
              <c:idx val="3"/>
              <c:layout>
                <c:manualLayout>
                  <c:x val="0"/>
                  <c:y val="-0.33251751965615012"/>
                </c:manualLayout>
              </c:layout>
              <c:dLblPos val="ctr"/>
              <c:showLegendKey val="0"/>
              <c:showVal val="1"/>
              <c:showCatName val="0"/>
              <c:showSerName val="0"/>
              <c:showPercent val="0"/>
              <c:showBubbleSize val="0"/>
            </c:dLbl>
            <c:dLbl>
              <c:idx val="4"/>
              <c:layout>
                <c:manualLayout>
                  <c:x val="0"/>
                  <c:y val="-0.29270575815536648"/>
                </c:manualLayout>
              </c:layout>
              <c:dLblPos val="ctr"/>
              <c:showLegendKey val="0"/>
              <c:showVal val="1"/>
              <c:showCatName val="0"/>
              <c:showSerName val="0"/>
              <c:showPercent val="0"/>
              <c:showBubbleSize val="0"/>
            </c:dLbl>
            <c:dLbl>
              <c:idx val="5"/>
              <c:layout>
                <c:manualLayout>
                  <c:x val="-2.4227282924756359E-7"/>
                  <c:y val="-0.25521697778938141"/>
                </c:manualLayout>
              </c:layout>
              <c:dLblPos val="ctr"/>
              <c:showLegendKey val="0"/>
              <c:showVal val="1"/>
              <c:showCatName val="0"/>
              <c:showSerName val="0"/>
              <c:showPercent val="0"/>
              <c:showBubbleSize val="0"/>
            </c:dLbl>
            <c:dLbl>
              <c:idx val="6"/>
              <c:layout>
                <c:manualLayout>
                  <c:x val="0"/>
                  <c:y val="-0.2712066285638301"/>
                </c:manualLayout>
              </c:layout>
              <c:dLblPos val="ctr"/>
              <c:showLegendKey val="0"/>
              <c:showVal val="1"/>
              <c:showCatName val="0"/>
              <c:showSerName val="0"/>
              <c:showPercent val="0"/>
              <c:showBubbleSize val="0"/>
            </c:dLbl>
            <c:dLbl>
              <c:idx val="7"/>
              <c:layout>
                <c:manualLayout>
                  <c:x val="0"/>
                  <c:y val="-0.29462981896963419"/>
                </c:manualLayout>
              </c:layout>
              <c:dLblPos val="ctr"/>
              <c:showLegendKey val="0"/>
              <c:showVal val="1"/>
              <c:showCatName val="0"/>
              <c:showSerName val="0"/>
              <c:showPercent val="0"/>
              <c:showBubbleSize val="0"/>
            </c:dLbl>
            <c:dLbl>
              <c:idx val="8"/>
              <c:layout>
                <c:manualLayout>
                  <c:x val="0"/>
                  <c:y val="-0.30832000220541317"/>
                </c:manualLayout>
              </c:layout>
              <c:dLblPos val="ctr"/>
              <c:showLegendKey val="0"/>
              <c:showVal val="1"/>
              <c:showCatName val="0"/>
              <c:showSerName val="0"/>
              <c:showPercent val="0"/>
              <c:showBubbleSize val="0"/>
            </c:dLbl>
            <c:dLbl>
              <c:idx val="9"/>
              <c:layout>
                <c:manualLayout>
                  <c:x val="0"/>
                  <c:y val="-0.31338474973020175"/>
                </c:manualLayout>
              </c:layout>
              <c:dLblPos val="ctr"/>
              <c:showLegendKey val="0"/>
              <c:showVal val="1"/>
              <c:showCatName val="0"/>
              <c:showSerName val="0"/>
              <c:showPercent val="0"/>
              <c:showBubbleSize val="0"/>
            </c:dLbl>
            <c:dLbl>
              <c:idx val="10"/>
              <c:layout>
                <c:manualLayout>
                  <c:x val="-2.4227282924756359E-7"/>
                  <c:y val="-0.43192124729086884"/>
                </c:manualLayout>
              </c:layout>
              <c:dLblPos val="ctr"/>
              <c:showLegendKey val="0"/>
              <c:showVal val="1"/>
              <c:showCatName val="0"/>
              <c:showSerName val="0"/>
              <c:showPercent val="0"/>
              <c:showBubbleSize val="0"/>
            </c:dLbl>
            <c:dLbl>
              <c:idx val="11"/>
              <c:layout>
                <c:manualLayout>
                  <c:x val="1.1330730251884296E-16"/>
                  <c:y val="-0.28526274151634934"/>
                </c:manualLayout>
              </c:layout>
              <c:dLblPos val="ctr"/>
              <c:showLegendKey val="0"/>
              <c:showVal val="1"/>
              <c:showCatName val="0"/>
              <c:showSerName val="0"/>
              <c:showPercent val="0"/>
              <c:showBubbleSize val="0"/>
            </c:dLbl>
            <c:numFmt formatCode="#,##0.00" sourceLinked="0"/>
            <c:txPr>
              <a:bodyPr/>
              <a:lstStyle/>
              <a:p>
                <a:pPr>
                  <a:defRPr sz="1400" b="1">
                    <a:solidFill>
                      <a:schemeClr val="tx1"/>
                    </a:solidFill>
                  </a:defRPr>
                </a:pPr>
                <a:endParaRPr lang="en-US"/>
              </a:p>
            </c:txPr>
            <c:dLblPos val="inEnd"/>
            <c:showLegendKey val="0"/>
            <c:showVal val="1"/>
            <c:showCatName val="0"/>
            <c:showSerName val="0"/>
            <c:showPercent val="0"/>
            <c:showBubbleSize val="0"/>
            <c:showLeaderLines val="0"/>
          </c:dLbls>
          <c:cat>
            <c:strRef>
              <c:f>'[Price of Weed Scrape 2016.09.26.xlsx]Analysis I'!$P$4357:$P$4368</c:f>
              <c:strCache>
                <c:ptCount val="12"/>
                <c:pt idx="0">
                  <c:v>BC</c:v>
                </c:pt>
                <c:pt idx="1">
                  <c:v>AB</c:v>
                </c:pt>
                <c:pt idx="2">
                  <c:v>SK</c:v>
                </c:pt>
                <c:pt idx="3">
                  <c:v>MB</c:v>
                </c:pt>
                <c:pt idx="4">
                  <c:v>ON</c:v>
                </c:pt>
                <c:pt idx="5">
                  <c:v>QC</c:v>
                </c:pt>
                <c:pt idx="6">
                  <c:v>NB</c:v>
                </c:pt>
                <c:pt idx="7">
                  <c:v>NS</c:v>
                </c:pt>
                <c:pt idx="8">
                  <c:v>PE</c:v>
                </c:pt>
                <c:pt idx="9">
                  <c:v>NL</c:v>
                </c:pt>
                <c:pt idx="10">
                  <c:v>TERR*</c:v>
                </c:pt>
                <c:pt idx="11">
                  <c:v>CAN**</c:v>
                </c:pt>
              </c:strCache>
            </c:strRef>
          </c:cat>
          <c:val>
            <c:numRef>
              <c:f>'[Price of Weed Scrape 2016.09.26.xlsx]Analysis I'!$Q$4357:$Q$4368</c:f>
              <c:numCache>
                <c:formatCode>_("$"* #,##0.00_);_("$"* \(#,##0.00\);_("$"* "-"??_);_(@_)</c:formatCode>
                <c:ptCount val="12"/>
                <c:pt idx="0">
                  <c:v>7.7032587736963682</c:v>
                </c:pt>
                <c:pt idx="1">
                  <c:v>8.7297928917591907</c:v>
                </c:pt>
                <c:pt idx="2">
                  <c:v>10.201190700913783</c:v>
                </c:pt>
                <c:pt idx="3">
                  <c:v>9.8221519929113654</c:v>
                </c:pt>
                <c:pt idx="4">
                  <c:v>8.6357787031109137</c:v>
                </c:pt>
                <c:pt idx="5">
                  <c:v>7.3137349512209289</c:v>
                </c:pt>
                <c:pt idx="6">
                  <c:v>7.8391323811126972</c:v>
                </c:pt>
                <c:pt idx="7">
                  <c:v>8.6166237159087231</c:v>
                </c:pt>
                <c:pt idx="8">
                  <c:v>8.9896525291197307</c:v>
                </c:pt>
                <c:pt idx="9">
                  <c:v>9.1429295065121394</c:v>
                </c:pt>
                <c:pt idx="10">
                  <c:v>13.169757548860586</c:v>
                </c:pt>
                <c:pt idx="11">
                  <c:v>8.3153573407298111</c:v>
                </c:pt>
              </c:numCache>
            </c:numRef>
          </c:val>
        </c:ser>
        <c:dLbls>
          <c:showLegendKey val="0"/>
          <c:showVal val="0"/>
          <c:showCatName val="0"/>
          <c:showSerName val="0"/>
          <c:showPercent val="0"/>
          <c:showBubbleSize val="0"/>
        </c:dLbls>
        <c:gapWidth val="75"/>
        <c:overlap val="100"/>
        <c:axId val="109817216"/>
        <c:axId val="109929600"/>
      </c:barChart>
      <c:catAx>
        <c:axId val="109817216"/>
        <c:scaling>
          <c:orientation val="minMax"/>
        </c:scaling>
        <c:delete val="0"/>
        <c:axPos val="b"/>
        <c:numFmt formatCode="General" sourceLinked="0"/>
        <c:majorTickMark val="out"/>
        <c:minorTickMark val="none"/>
        <c:tickLblPos val="nextTo"/>
        <c:txPr>
          <a:bodyPr/>
          <a:lstStyle/>
          <a:p>
            <a:pPr>
              <a:defRPr sz="1400" b="0"/>
            </a:pPr>
            <a:endParaRPr lang="en-US"/>
          </a:p>
        </c:txPr>
        <c:crossAx val="109929600"/>
        <c:crossesAt val="0"/>
        <c:auto val="1"/>
        <c:lblAlgn val="ctr"/>
        <c:lblOffset val="100"/>
        <c:noMultiLvlLbl val="0"/>
      </c:catAx>
      <c:valAx>
        <c:axId val="109929600"/>
        <c:scaling>
          <c:orientation val="minMax"/>
          <c:max val="13.2"/>
          <c:min val="0"/>
        </c:scaling>
        <c:delete val="0"/>
        <c:axPos val="l"/>
        <c:majorGridlines>
          <c:spPr>
            <a:ln>
              <a:noFill/>
            </a:ln>
          </c:spPr>
        </c:majorGridlines>
        <c:title>
          <c:tx>
            <c:rich>
              <a:bodyPr rot="0" vert="horz"/>
              <a:lstStyle/>
              <a:p>
                <a:pPr>
                  <a:defRPr sz="1200"/>
                </a:pPr>
                <a:r>
                  <a:rPr lang="fr-CA" sz="1200" b="0" i="1" noProof="0" dirty="0" smtClean="0"/>
                  <a:t>Prix par gramme</a:t>
                </a:r>
                <a:endParaRPr lang="fr-CA" sz="1200" b="0" i="1" noProof="0" dirty="0"/>
              </a:p>
            </c:rich>
          </c:tx>
          <c:layout>
            <c:manualLayout>
              <c:xMode val="edge"/>
              <c:yMode val="edge"/>
              <c:x val="8.0253096197019161E-2"/>
              <c:y val="2.1760174851266356E-2"/>
            </c:manualLayout>
          </c:layout>
          <c:overlay val="0"/>
        </c:title>
        <c:numFmt formatCode="&quot;$&quot;#,##0" sourceLinked="0"/>
        <c:majorTickMark val="out"/>
        <c:minorTickMark val="none"/>
        <c:tickLblPos val="nextTo"/>
        <c:txPr>
          <a:bodyPr/>
          <a:lstStyle/>
          <a:p>
            <a:pPr>
              <a:defRPr sz="1400" b="0"/>
            </a:pPr>
            <a:endParaRPr lang="en-US"/>
          </a:p>
        </c:txPr>
        <c:crossAx val="109817216"/>
        <c:crosses val="autoZero"/>
        <c:crossBetween val="between"/>
      </c:valAx>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954708689193952E-2"/>
          <c:y val="3.7871532852666999E-2"/>
          <c:w val="0.92115714042448271"/>
          <c:h val="0.85439105844550378"/>
        </c:manualLayout>
      </c:layout>
      <c:barChart>
        <c:barDir val="col"/>
        <c:grouping val="stacked"/>
        <c:varyColors val="0"/>
        <c:ser>
          <c:idx val="3"/>
          <c:order val="0"/>
          <c:spPr>
            <a:solidFill>
              <a:srgbClr val="10253F"/>
            </a:solidFill>
          </c:spPr>
          <c:invertIfNegative val="0"/>
          <c:dPt>
            <c:idx val="4"/>
            <c:invertIfNegative val="0"/>
            <c:bubble3D val="0"/>
            <c:spPr>
              <a:solidFill>
                <a:srgbClr val="948A54"/>
              </a:solidFill>
            </c:spPr>
          </c:dPt>
          <c:dPt>
            <c:idx val="6"/>
            <c:invertIfNegative val="0"/>
            <c:bubble3D val="0"/>
            <c:spPr>
              <a:solidFill>
                <a:srgbClr val="948A54"/>
              </a:solidFill>
            </c:spPr>
          </c:dPt>
          <c:dPt>
            <c:idx val="7"/>
            <c:invertIfNegative val="0"/>
            <c:bubble3D val="0"/>
            <c:spPr>
              <a:solidFill>
                <a:srgbClr val="948A54"/>
              </a:solidFill>
            </c:spPr>
          </c:dPt>
          <c:dLbls>
            <c:numFmt formatCode="#,##0.00" sourceLinked="0"/>
            <c:txPr>
              <a:bodyPr/>
              <a:lstStyle/>
              <a:p>
                <a:pPr>
                  <a:defRPr sz="1400" b="1">
                    <a:solidFill>
                      <a:schemeClr val="bg1"/>
                    </a:solidFill>
                  </a:defRPr>
                </a:pPr>
                <a:endParaRPr lang="en-US"/>
              </a:p>
            </c:txPr>
            <c:dLblPos val="inEnd"/>
            <c:showLegendKey val="0"/>
            <c:showVal val="1"/>
            <c:showCatName val="0"/>
            <c:showSerName val="0"/>
            <c:showPercent val="0"/>
            <c:showBubbleSize val="0"/>
            <c:showLeaderLines val="0"/>
          </c:dLbls>
          <c:cat>
            <c:strRef>
              <c:f>'[Price of Weed Scrape 2016.09.26.xlsx]Analysis I'!$P$4372:$P$4376</c:f>
              <c:strCache>
                <c:ptCount val="5"/>
                <c:pt idx="0">
                  <c:v>&lt; 5.0 g</c:v>
                </c:pt>
                <c:pt idx="1">
                  <c:v>5.0 g - 9.9 g</c:v>
                </c:pt>
                <c:pt idx="2">
                  <c:v>10.0 g - 28.3 g</c:v>
                </c:pt>
                <c:pt idx="3">
                  <c:v>≥ 28.4 g</c:v>
                </c:pt>
                <c:pt idx="4">
                  <c:v>Weighted Median</c:v>
                </c:pt>
              </c:strCache>
            </c:strRef>
          </c:cat>
          <c:val>
            <c:numRef>
              <c:f>'[Price of Weed Scrape 2016.09.26.xlsx]Analysis I'!$Q$4372:$Q$4376</c:f>
              <c:numCache>
                <c:formatCode>_("$"* #,##0.00_);_("$"* \(#,##0.00\);_("$"* "-"??_);_(@_)</c:formatCode>
                <c:ptCount val="5"/>
                <c:pt idx="0">
                  <c:v>11.232786164106237</c:v>
                </c:pt>
                <c:pt idx="1">
                  <c:v>9.1856666053388558</c:v>
                </c:pt>
                <c:pt idx="2">
                  <c:v>7.9362369272636393</c:v>
                </c:pt>
                <c:pt idx="3">
                  <c:v>6.6958727774651692</c:v>
                </c:pt>
                <c:pt idx="4">
                  <c:v>9.3555906066497396</c:v>
                </c:pt>
              </c:numCache>
            </c:numRef>
          </c:val>
        </c:ser>
        <c:dLbls>
          <c:showLegendKey val="0"/>
          <c:showVal val="0"/>
          <c:showCatName val="0"/>
          <c:showSerName val="0"/>
          <c:showPercent val="0"/>
          <c:showBubbleSize val="0"/>
        </c:dLbls>
        <c:gapWidth val="75"/>
        <c:overlap val="100"/>
        <c:axId val="117576832"/>
        <c:axId val="117578368"/>
      </c:barChart>
      <c:catAx>
        <c:axId val="117576832"/>
        <c:scaling>
          <c:orientation val="minMax"/>
        </c:scaling>
        <c:delete val="0"/>
        <c:axPos val="b"/>
        <c:numFmt formatCode="General" sourceLinked="0"/>
        <c:majorTickMark val="out"/>
        <c:minorTickMark val="none"/>
        <c:tickLblPos val="nextTo"/>
        <c:txPr>
          <a:bodyPr anchor="ctr" anchorCtr="1"/>
          <a:lstStyle/>
          <a:p>
            <a:pPr>
              <a:defRPr sz="1400" b="0"/>
            </a:pPr>
            <a:endParaRPr lang="en-US"/>
          </a:p>
        </c:txPr>
        <c:crossAx val="117578368"/>
        <c:crossesAt val="0"/>
        <c:auto val="1"/>
        <c:lblAlgn val="ctr"/>
        <c:lblOffset val="100"/>
        <c:noMultiLvlLbl val="0"/>
      </c:catAx>
      <c:valAx>
        <c:axId val="117578368"/>
        <c:scaling>
          <c:orientation val="minMax"/>
        </c:scaling>
        <c:delete val="0"/>
        <c:axPos val="l"/>
        <c:majorGridlines>
          <c:spPr>
            <a:ln>
              <a:noFill/>
            </a:ln>
          </c:spPr>
        </c:majorGridlines>
        <c:title>
          <c:tx>
            <c:rich>
              <a:bodyPr rot="0" vert="horz"/>
              <a:lstStyle/>
              <a:p>
                <a:pPr>
                  <a:defRPr sz="1200"/>
                </a:pPr>
                <a:r>
                  <a:rPr lang="fr-CA" sz="1200" b="0" i="1" noProof="0" dirty="0" smtClean="0"/>
                  <a:t>Prix par gramme</a:t>
                </a:r>
                <a:endParaRPr lang="fr-CA" sz="1200" b="0" i="1" noProof="0" dirty="0"/>
              </a:p>
            </c:rich>
          </c:tx>
          <c:layout>
            <c:manualLayout>
              <c:xMode val="edge"/>
              <c:yMode val="edge"/>
              <c:x val="8.0253121472605715E-2"/>
              <c:y val="1.8029532395015416E-3"/>
            </c:manualLayout>
          </c:layout>
          <c:overlay val="0"/>
        </c:title>
        <c:numFmt formatCode="&quot;$&quot;#,##0" sourceLinked="0"/>
        <c:majorTickMark val="out"/>
        <c:minorTickMark val="none"/>
        <c:tickLblPos val="nextTo"/>
        <c:txPr>
          <a:bodyPr/>
          <a:lstStyle/>
          <a:p>
            <a:pPr>
              <a:defRPr sz="1400" b="0"/>
            </a:pPr>
            <a:endParaRPr lang="en-US"/>
          </a:p>
        </c:txPr>
        <c:crossAx val="117576832"/>
        <c:crosses val="autoZero"/>
        <c:crossBetween val="between"/>
      </c:valAx>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1210629921259802E-2"/>
          <c:y val="3.5413729439409201E-2"/>
          <c:w val="0.89823381452318496"/>
          <c:h val="0.62943856998992898"/>
        </c:manualLayout>
      </c:layout>
      <c:barChart>
        <c:barDir val="col"/>
        <c:grouping val="stacked"/>
        <c:varyColors val="0"/>
        <c:ser>
          <c:idx val="0"/>
          <c:order val="0"/>
          <c:tx>
            <c:strRef>
              <c:f>'[Marijuana Worksheet 08.29.xlsx]Legal Price'!$C$19</c:f>
              <c:strCache>
                <c:ptCount val="1"/>
                <c:pt idx="0">
                  <c:v>Cost of Production</c:v>
                </c:pt>
              </c:strCache>
            </c:strRef>
          </c:tx>
          <c:spPr>
            <a:solidFill>
              <a:srgbClr val="C6D9F1"/>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Price'!$C$20:$C$29</c:f>
              <c:numCache>
                <c:formatCode>_("$"* #,##0.00_);_("$"* \(#,##0.00\);_("$"* "-"??_);_(@_)</c:formatCode>
                <c:ptCount val="10"/>
                <c:pt idx="0">
                  <c:v>0</c:v>
                </c:pt>
                <c:pt idx="1">
                  <c:v>2</c:v>
                </c:pt>
                <c:pt idx="6">
                  <c:v>1.5</c:v>
                </c:pt>
                <c:pt idx="9">
                  <c:v>0</c:v>
                </c:pt>
              </c:numCache>
            </c:numRef>
          </c:val>
        </c:ser>
        <c:ser>
          <c:idx val="1"/>
          <c:order val="1"/>
          <c:tx>
            <c:strRef>
              <c:f>'[Marijuana Worksheet 08.29.xlsx]Legal Price'!$D$19</c:f>
              <c:strCache>
                <c:ptCount val="1"/>
                <c:pt idx="0">
                  <c:v>Cost of Production</c:v>
                </c:pt>
              </c:strCache>
            </c:strRef>
          </c:tx>
          <c:spPr>
            <a:solidFill>
              <a:srgbClr val="10253F"/>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Price'!$D$20:$D$29</c:f>
              <c:numCache>
                <c:formatCode>General</c:formatCode>
                <c:ptCount val="10"/>
                <c:pt idx="0" formatCode="_(&quot;$&quot;* #,##0.00_);_(&quot;$&quot;* \(#,##0.00\);_(&quot;$&quot;* &quot;-&quot;??_);_(@_)">
                  <c:v>0</c:v>
                </c:pt>
                <c:pt idx="2" formatCode="_(&quot;$&quot;* #,##0.00_);_(&quot;$&quot;* \(#,##0.00\);_(&quot;$&quot;* &quot;-&quot;??_);_(@_)">
                  <c:v>2.25</c:v>
                </c:pt>
                <c:pt idx="7" formatCode="_(&quot;$&quot;* #,##0.00_);_(&quot;$&quot;* \(#,##0.00\);_(&quot;$&quot;* &quot;-&quot;??_);_(@_)">
                  <c:v>1.75</c:v>
                </c:pt>
                <c:pt idx="9" formatCode="_(&quot;$&quot;* #,##0.00_);_(&quot;$&quot;* \(#,##0.00\);_(&quot;$&quot;* &quot;-&quot;??_);_(@_)">
                  <c:v>0</c:v>
                </c:pt>
              </c:numCache>
            </c:numRef>
          </c:val>
        </c:ser>
        <c:ser>
          <c:idx val="2"/>
          <c:order val="2"/>
          <c:tx>
            <c:strRef>
              <c:f>'[Marijuana Worksheet 08.29.xlsx]Legal Price'!$E$19</c:f>
              <c:strCache>
                <c:ptCount val="1"/>
                <c:pt idx="0">
                  <c:v>Cost of Production</c:v>
                </c:pt>
              </c:strCache>
            </c:strRef>
          </c:tx>
          <c:spPr>
            <a:solidFill>
              <a:srgbClr val="C6D9F1"/>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Price'!$E$20:$E$29</c:f>
              <c:numCache>
                <c:formatCode>General</c:formatCode>
                <c:ptCount val="10"/>
                <c:pt idx="0" formatCode="_(&quot;$&quot;* #,##0.00_);_(&quot;$&quot;* \(#,##0.00\);_(&quot;$&quot;* &quot;-&quot;??_);_(@_)">
                  <c:v>0</c:v>
                </c:pt>
                <c:pt idx="3" formatCode="_(&quot;$&quot;* #,##0.00_);_(&quot;$&quot;* \(#,##0.00\);_(&quot;$&quot;* &quot;-&quot;??_);_(@_)">
                  <c:v>2.5</c:v>
                </c:pt>
                <c:pt idx="8" formatCode="_(&quot;$&quot;* #,##0.00_);_(&quot;$&quot;* \(#,##0.00\);_(&quot;$&quot;* &quot;-&quot;??_);_(@_)">
                  <c:v>2</c:v>
                </c:pt>
                <c:pt idx="9" formatCode="_(&quot;$&quot;* #,##0.00_);_(&quot;$&quot;* \(#,##0.00\);_(&quot;$&quot;* &quot;-&quot;??_);_(@_)">
                  <c:v>0</c:v>
                </c:pt>
              </c:numCache>
            </c:numRef>
          </c:val>
        </c:ser>
        <c:ser>
          <c:idx val="3"/>
          <c:order val="3"/>
          <c:tx>
            <c:strRef>
              <c:f>'[Marijuana Worksheet 08.29.xlsx]Legal Price'!$F$19</c:f>
              <c:strCache>
                <c:ptCount val="1"/>
                <c:pt idx="0">
                  <c:v>Producer Margin</c:v>
                </c:pt>
              </c:strCache>
            </c:strRef>
          </c:tx>
          <c:spPr>
            <a:solidFill>
              <a:srgbClr val="DCD8C2"/>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Price'!$F$20:$F$29</c:f>
              <c:numCache>
                <c:formatCode>_("$"* #,##0.00_);_("$"* \(#,##0.00\);_("$"* "-"??_);_(@_)</c:formatCode>
                <c:ptCount val="10"/>
                <c:pt idx="0">
                  <c:v>0</c:v>
                </c:pt>
                <c:pt idx="1">
                  <c:v>2</c:v>
                </c:pt>
                <c:pt idx="6">
                  <c:v>2</c:v>
                </c:pt>
                <c:pt idx="9">
                  <c:v>0</c:v>
                </c:pt>
              </c:numCache>
            </c:numRef>
          </c:val>
        </c:ser>
        <c:ser>
          <c:idx val="4"/>
          <c:order val="4"/>
          <c:tx>
            <c:strRef>
              <c:f>'[Marijuana Worksheet 08.29.xlsx]Legal Price'!$G$19</c:f>
              <c:strCache>
                <c:ptCount val="1"/>
                <c:pt idx="0">
                  <c:v>Producer Margin</c:v>
                </c:pt>
              </c:strCache>
            </c:strRef>
          </c:tx>
          <c:spPr>
            <a:solidFill>
              <a:srgbClr val="948A54"/>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Price'!$G$20:$G$29</c:f>
              <c:numCache>
                <c:formatCode>General</c:formatCode>
                <c:ptCount val="10"/>
                <c:pt idx="0" formatCode="_(&quot;$&quot;* #,##0.00_);_(&quot;$&quot;* \(#,##0.00\);_(&quot;$&quot;* &quot;-&quot;??_);_(@_)">
                  <c:v>0</c:v>
                </c:pt>
                <c:pt idx="2" formatCode="_(&quot;$&quot;* #,##0.00_);_(&quot;$&quot;* \(#,##0.00\);_(&quot;$&quot;* &quot;-&quot;??_);_(@_)">
                  <c:v>2.25</c:v>
                </c:pt>
                <c:pt idx="7" formatCode="_(&quot;$&quot;* #,##0.00_);_(&quot;$&quot;* \(#,##0.00\);_(&quot;$&quot;* &quot;-&quot;??_);_(@_)">
                  <c:v>2.25</c:v>
                </c:pt>
                <c:pt idx="9" formatCode="_(&quot;$&quot;* #,##0.00_);_(&quot;$&quot;* \(#,##0.00\);_(&quot;$&quot;* &quot;-&quot;??_);_(@_)">
                  <c:v>0</c:v>
                </c:pt>
              </c:numCache>
            </c:numRef>
          </c:val>
        </c:ser>
        <c:ser>
          <c:idx val="5"/>
          <c:order val="5"/>
          <c:tx>
            <c:strRef>
              <c:f>'[Marijuana Worksheet 08.29.xlsx]Legal Price'!$H$19</c:f>
              <c:strCache>
                <c:ptCount val="1"/>
                <c:pt idx="0">
                  <c:v>Producer Margin</c:v>
                </c:pt>
              </c:strCache>
            </c:strRef>
          </c:tx>
          <c:spPr>
            <a:solidFill>
              <a:srgbClr val="DCD8C2"/>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Price'!$H$20:$H$29</c:f>
              <c:numCache>
                <c:formatCode>General</c:formatCode>
                <c:ptCount val="10"/>
                <c:pt idx="0" formatCode="_(&quot;$&quot;* #,##0.00_);_(&quot;$&quot;* \(#,##0.00\);_(&quot;$&quot;* &quot;-&quot;??_);_(@_)">
                  <c:v>0</c:v>
                </c:pt>
                <c:pt idx="3" formatCode="_(&quot;$&quot;* #,##0.00_);_(&quot;$&quot;* \(#,##0.00\);_(&quot;$&quot;* &quot;-&quot;??_);_(@_)">
                  <c:v>2.5</c:v>
                </c:pt>
                <c:pt idx="8" formatCode="_(&quot;$&quot;* #,##0.00_);_(&quot;$&quot;* \(#,##0.00\);_(&quot;$&quot;* &quot;-&quot;??_);_(@_)">
                  <c:v>2.5</c:v>
                </c:pt>
                <c:pt idx="9" formatCode="_(&quot;$&quot;* #,##0.00_);_(&quot;$&quot;* \(#,##0.00\);_(&quot;$&quot;* &quot;-&quot;??_);_(@_)">
                  <c:v>0</c:v>
                </c:pt>
              </c:numCache>
            </c:numRef>
          </c:val>
        </c:ser>
        <c:ser>
          <c:idx val="6"/>
          <c:order val="6"/>
          <c:tx>
            <c:strRef>
              <c:f>'[Marijuana Worksheet 08.29.xlsx]Legal Price'!$I$19</c:f>
              <c:strCache>
                <c:ptCount val="1"/>
                <c:pt idx="0">
                  <c:v>Retail Margin</c:v>
                </c:pt>
              </c:strCache>
            </c:strRef>
          </c:tx>
          <c:spPr>
            <a:solidFill>
              <a:srgbClr val="B6B6B6"/>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Price'!$I$20:$I$29</c:f>
              <c:numCache>
                <c:formatCode>_("$"* #,##0.00_);_("$"* \(#,##0.00\);_("$"* "-"??_);_(@_)</c:formatCode>
                <c:ptCount val="10"/>
                <c:pt idx="0">
                  <c:v>0</c:v>
                </c:pt>
                <c:pt idx="1">
                  <c:v>2.6666666666666661</c:v>
                </c:pt>
                <c:pt idx="6">
                  <c:v>2.333333333333333</c:v>
                </c:pt>
                <c:pt idx="9">
                  <c:v>0</c:v>
                </c:pt>
              </c:numCache>
            </c:numRef>
          </c:val>
        </c:ser>
        <c:ser>
          <c:idx val="7"/>
          <c:order val="7"/>
          <c:tx>
            <c:strRef>
              <c:f>'[Marijuana Worksheet 08.29.xlsx]Legal Price'!$J$19</c:f>
              <c:strCache>
                <c:ptCount val="1"/>
                <c:pt idx="0">
                  <c:v>Retail Margin</c:v>
                </c:pt>
              </c:strCache>
            </c:strRef>
          </c:tx>
          <c:spPr>
            <a:solidFill>
              <a:schemeClr val="bg1">
                <a:lumMod val="50000"/>
              </a:schemeClr>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Price'!$J$20:$J$29</c:f>
              <c:numCache>
                <c:formatCode>General</c:formatCode>
                <c:ptCount val="10"/>
                <c:pt idx="0" formatCode="_(&quot;$&quot;* #,##0.00_);_(&quot;$&quot;* \(#,##0.00\);_(&quot;$&quot;* &quot;-&quot;??_);_(@_)">
                  <c:v>0</c:v>
                </c:pt>
                <c:pt idx="2" formatCode="_(&quot;$&quot;* #,##0.00_);_(&quot;$&quot;* \(#,##0.00\);_(&quot;$&quot;* &quot;-&quot;??_);_(@_)">
                  <c:v>3</c:v>
                </c:pt>
                <c:pt idx="7" formatCode="_(&quot;$&quot;* #,##0.00_);_(&quot;$&quot;* \(#,##0.00\);_(&quot;$&quot;* &quot;-&quot;??_);_(@_)">
                  <c:v>2.6666666666666661</c:v>
                </c:pt>
                <c:pt idx="9" formatCode="_(&quot;$&quot;* #,##0.00_);_(&quot;$&quot;* \(#,##0.00\);_(&quot;$&quot;* &quot;-&quot;??_);_(@_)">
                  <c:v>0</c:v>
                </c:pt>
              </c:numCache>
            </c:numRef>
          </c:val>
        </c:ser>
        <c:ser>
          <c:idx val="8"/>
          <c:order val="8"/>
          <c:tx>
            <c:strRef>
              <c:f>'[Marijuana Worksheet 08.29.xlsx]Legal Price'!$K$19</c:f>
              <c:strCache>
                <c:ptCount val="1"/>
                <c:pt idx="0">
                  <c:v>Retail Margin</c:v>
                </c:pt>
              </c:strCache>
            </c:strRef>
          </c:tx>
          <c:spPr>
            <a:solidFill>
              <a:srgbClr val="B6B6B6"/>
            </a:solidFill>
          </c:spPr>
          <c:invertIfNegative val="0"/>
          <c:cat>
            <c:multiLvlStrRef>
              <c:f>'[Marijuana Worksheet 08.29.xlsx]Legal Price'!$A$20:$B$29</c:f>
              <c:multiLvlStrCache>
                <c:ptCount val="10"/>
                <c:lvl>
                  <c:pt idx="1">
                    <c:v>Low</c:v>
                  </c:pt>
                  <c:pt idx="2">
                    <c:v>Mid</c:v>
                  </c:pt>
                  <c:pt idx="3">
                    <c:v>High</c:v>
                  </c:pt>
                  <c:pt idx="6">
                    <c:v>Low</c:v>
                  </c:pt>
                  <c:pt idx="7">
                    <c:v>Mid</c:v>
                  </c:pt>
                  <c:pt idx="8">
                    <c:v>High</c:v>
                  </c:pt>
                  <c:pt idx="9">
                    <c:v> </c:v>
                  </c:pt>
                </c:lvl>
                <c:lvl>
                  <c:pt idx="0">
                    <c:v>2018</c:v>
                  </c:pt>
                  <c:pt idx="5">
                    <c:v>2021</c:v>
                  </c:pt>
                </c:lvl>
              </c:multiLvlStrCache>
            </c:multiLvlStrRef>
          </c:cat>
          <c:val>
            <c:numRef>
              <c:f>'[Marijuana Worksheet 08.29.xlsx]Legal Price'!$K$20:$K$29</c:f>
              <c:numCache>
                <c:formatCode>General</c:formatCode>
                <c:ptCount val="10"/>
                <c:pt idx="0" formatCode="_(&quot;$&quot;* #,##0.00_);_(&quot;$&quot;* \(#,##0.00\);_(&quot;$&quot;* &quot;-&quot;??_);_(@_)">
                  <c:v>0</c:v>
                </c:pt>
                <c:pt idx="3" formatCode="_(&quot;$&quot;* #,##0.00_);_(&quot;$&quot;* \(#,##0.00\);_(&quot;$&quot;* &quot;-&quot;??_);_(@_)">
                  <c:v>3.333333333333333</c:v>
                </c:pt>
                <c:pt idx="8" formatCode="_(&quot;$&quot;* #,##0.00_);_(&quot;$&quot;* \(#,##0.00\);_(&quot;$&quot;* &quot;-&quot;??_);_(@_)">
                  <c:v>3</c:v>
                </c:pt>
                <c:pt idx="9" formatCode="_(&quot;$&quot;* #,##0.00_);_(&quot;$&quot;* \(#,##0.00\);_(&quot;$&quot;* &quot;-&quot;??_);_(@_)">
                  <c:v>0</c:v>
                </c:pt>
              </c:numCache>
            </c:numRef>
          </c:val>
        </c:ser>
        <c:dLbls>
          <c:showLegendKey val="0"/>
          <c:showVal val="0"/>
          <c:showCatName val="0"/>
          <c:showSerName val="0"/>
          <c:showPercent val="0"/>
          <c:showBubbleSize val="0"/>
        </c:dLbls>
        <c:gapWidth val="0"/>
        <c:overlap val="100"/>
        <c:axId val="117388416"/>
        <c:axId val="117389952"/>
      </c:barChart>
      <c:catAx>
        <c:axId val="117388416"/>
        <c:scaling>
          <c:orientation val="minMax"/>
        </c:scaling>
        <c:delete val="0"/>
        <c:axPos val="b"/>
        <c:numFmt formatCode="General" sourceLinked="1"/>
        <c:majorTickMark val="none"/>
        <c:minorTickMark val="none"/>
        <c:tickLblPos val="nextTo"/>
        <c:txPr>
          <a:bodyPr/>
          <a:lstStyle/>
          <a:p>
            <a:pPr>
              <a:defRPr sz="1400"/>
            </a:pPr>
            <a:endParaRPr lang="en-US"/>
          </a:p>
        </c:txPr>
        <c:crossAx val="117389952"/>
        <c:crosses val="autoZero"/>
        <c:auto val="1"/>
        <c:lblAlgn val="ctr"/>
        <c:lblOffset val="100"/>
        <c:noMultiLvlLbl val="0"/>
      </c:catAx>
      <c:valAx>
        <c:axId val="117389952"/>
        <c:scaling>
          <c:orientation val="minMax"/>
        </c:scaling>
        <c:delete val="0"/>
        <c:axPos val="l"/>
        <c:title>
          <c:tx>
            <c:rich>
              <a:bodyPr rot="0" vert="horz"/>
              <a:lstStyle/>
              <a:p>
                <a:pPr>
                  <a:defRPr sz="1200"/>
                </a:pPr>
                <a:r>
                  <a:rPr lang="fr-CA" sz="1200" b="0" i="1" noProof="0" dirty="0" smtClean="0"/>
                  <a:t>Prix par gramme</a:t>
                </a:r>
                <a:endParaRPr lang="fr-CA" sz="1200" b="0" i="1" noProof="0" dirty="0"/>
              </a:p>
            </c:rich>
          </c:tx>
          <c:layout>
            <c:manualLayout>
              <c:xMode val="edge"/>
              <c:yMode val="edge"/>
              <c:x val="8.6087523341922406E-2"/>
              <c:y val="2.4546224795929699E-2"/>
            </c:manualLayout>
          </c:layout>
          <c:overlay val="0"/>
        </c:title>
        <c:numFmt formatCode="&quot;$&quot;#,##0" sourceLinked="0"/>
        <c:majorTickMark val="out"/>
        <c:minorTickMark val="none"/>
        <c:tickLblPos val="nextTo"/>
        <c:txPr>
          <a:bodyPr/>
          <a:lstStyle/>
          <a:p>
            <a:pPr>
              <a:defRPr sz="1400"/>
            </a:pPr>
            <a:endParaRPr lang="en-US"/>
          </a:p>
        </c:txPr>
        <c:crossAx val="117388416"/>
        <c:crosses val="autoZero"/>
        <c:crossBetween val="between"/>
      </c:valAx>
    </c:plotArea>
    <c:legend>
      <c:legendPos val="b"/>
      <c:legendEntry>
        <c:idx val="0"/>
        <c:delete val="1"/>
      </c:legendEntry>
      <c:legendEntry>
        <c:idx val="2"/>
        <c:delete val="1"/>
      </c:legendEntry>
      <c:legendEntry>
        <c:idx val="3"/>
        <c:delete val="1"/>
      </c:legendEntry>
      <c:legendEntry>
        <c:idx val="5"/>
        <c:delete val="1"/>
      </c:legendEntry>
      <c:legendEntry>
        <c:idx val="6"/>
        <c:delete val="1"/>
      </c:legendEntry>
      <c:legendEntry>
        <c:idx val="8"/>
        <c:delete val="1"/>
      </c:legendEntry>
      <c:layout>
        <c:manualLayout>
          <c:xMode val="edge"/>
          <c:yMode val="edge"/>
          <c:x val="7.1023545436855406E-2"/>
          <c:y val="0.88232082913729404"/>
          <c:w val="0.85795266588830499"/>
          <c:h val="9.6363293051359503E-2"/>
        </c:manualLayout>
      </c:layout>
      <c:overlay val="0"/>
      <c:txPr>
        <a:bodyPr/>
        <a:lstStyle/>
        <a:p>
          <a:pPr>
            <a:defRPr sz="1400"/>
          </a:pPr>
          <a:endParaRPr lang="en-US"/>
        </a:p>
      </c:txPr>
    </c:legend>
    <c:plotVisOnly val="1"/>
    <c:dispBlanksAs val="gap"/>
    <c:showDLblsOverMax val="0"/>
  </c:chart>
  <c:spPr>
    <a:ln>
      <a:noFill/>
    </a:ln>
  </c:spPr>
  <c:txPr>
    <a:bodyPr/>
    <a:lstStyle/>
    <a:p>
      <a:pPr>
        <a:defRPr>
          <a:ln>
            <a:noFill/>
          </a:ln>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744688558789384E-2"/>
          <c:y val="2.5265302380540082E-2"/>
          <c:w val="0.59964389022581976"/>
          <c:h val="0.8676741603935989"/>
        </c:manualLayout>
      </c:layout>
      <c:barChart>
        <c:barDir val="col"/>
        <c:grouping val="stacked"/>
        <c:varyColors val="0"/>
        <c:ser>
          <c:idx val="3"/>
          <c:order val="0"/>
          <c:tx>
            <c:strRef>
              <c:f>'[Marijuana Worksheet 08.29.xlsx]Tax &amp; Pricing Canada'!$B$10</c:f>
              <c:strCache>
                <c:ptCount val="1"/>
                <c:pt idx="0">
                  <c:v>Low</c:v>
                </c:pt>
              </c:strCache>
            </c:strRef>
          </c:tx>
          <c:spPr>
            <a:solidFill>
              <a:srgbClr val="C6D9F1">
                <a:alpha val="0"/>
              </a:srgbClr>
            </a:solidFill>
            <a:ln>
              <a:noFill/>
            </a:ln>
          </c:spPr>
          <c:invertIfNegative val="0"/>
          <c:dPt>
            <c:idx val="0"/>
            <c:invertIfNegative val="0"/>
            <c:bubble3D val="0"/>
          </c:dPt>
          <c:dPt>
            <c:idx val="1"/>
            <c:invertIfNegative val="0"/>
            <c:bubble3D val="0"/>
          </c:dPt>
          <c:dPt>
            <c:idx val="11"/>
            <c:invertIfNegative val="0"/>
            <c:bubble3D val="0"/>
          </c:dPt>
          <c:cat>
            <c:numRef>
              <c:f>'[Marijuana Worksheet 08.29.xlsx]Tax &amp; Pricing Canada'!$C$9:$E$9</c:f>
              <c:numCache>
                <c:formatCode>0.0%</c:formatCode>
                <c:ptCount val="3"/>
                <c:pt idx="0">
                  <c:v>0</c:v>
                </c:pt>
                <c:pt idx="1">
                  <c:v>7.4999999999999997E-2</c:v>
                </c:pt>
                <c:pt idx="2">
                  <c:v>0.15</c:v>
                </c:pt>
              </c:numCache>
            </c:numRef>
          </c:cat>
          <c:val>
            <c:numRef>
              <c:f>'[Marijuana Worksheet 08.29.xlsx]Tax &amp; Pricing Canada'!$C$10:$E$10</c:f>
              <c:numCache>
                <c:formatCode>_("$"* #,##0.00_);_("$"* \(#,##0.00\);_("$"* "-"??_);_(@_)</c:formatCode>
                <c:ptCount val="3"/>
                <c:pt idx="0">
                  <c:v>7.4770700000000003</c:v>
                </c:pt>
                <c:pt idx="1">
                  <c:v>8.0833189189189181</c:v>
                </c:pt>
                <c:pt idx="2">
                  <c:v>8.796552941176472</c:v>
                </c:pt>
              </c:numCache>
            </c:numRef>
          </c:val>
        </c:ser>
        <c:ser>
          <c:idx val="0"/>
          <c:order val="1"/>
          <c:tx>
            <c:strRef>
              <c:f>'[Marijuana Worksheet 08.29.xlsx]Tax &amp; Pricing Canada'!$B$11</c:f>
              <c:strCache>
                <c:ptCount val="1"/>
                <c:pt idx="0">
                  <c:v>Range First half</c:v>
                </c:pt>
              </c:strCache>
            </c:strRef>
          </c:tx>
          <c:spPr>
            <a:solidFill>
              <a:srgbClr val="948A54"/>
            </a:solidFill>
            <a:ln>
              <a:noFill/>
            </a:ln>
          </c:spPr>
          <c:invertIfNegative val="0"/>
          <c:cat>
            <c:numRef>
              <c:f>'[Marijuana Worksheet 08.29.xlsx]Tax &amp; Pricing Canada'!$C$9:$E$9</c:f>
              <c:numCache>
                <c:formatCode>0.0%</c:formatCode>
                <c:ptCount val="3"/>
                <c:pt idx="0">
                  <c:v>0</c:v>
                </c:pt>
                <c:pt idx="1">
                  <c:v>7.4999999999999997E-2</c:v>
                </c:pt>
                <c:pt idx="2">
                  <c:v>0.15</c:v>
                </c:pt>
              </c:numCache>
            </c:numRef>
          </c:cat>
          <c:val>
            <c:numRef>
              <c:f>'[Marijuana Worksheet 08.29.xlsx]Tax &amp; Pricing Canada'!$C$11:$E$11</c:f>
              <c:numCache>
                <c:formatCode>_("$"* #,##0.00_);_("$"* \(#,##0.00\);_("$"* "-"??_);_(@_)</c:formatCode>
                <c:ptCount val="3"/>
                <c:pt idx="0">
                  <c:v>0.93042999999999987</c:v>
                </c:pt>
                <c:pt idx="1">
                  <c:v>1.00587027027027</c:v>
                </c:pt>
                <c:pt idx="2">
                  <c:v>1.0946235294117646</c:v>
                </c:pt>
              </c:numCache>
            </c:numRef>
          </c:val>
        </c:ser>
        <c:ser>
          <c:idx val="1"/>
          <c:order val="2"/>
          <c:tx>
            <c:strRef>
              <c:f>'[Marijuana Worksheet 08.29.xlsx]Tax &amp; Pricing Canada'!$B$12</c:f>
              <c:strCache>
                <c:ptCount val="1"/>
                <c:pt idx="0">
                  <c:v>Range Second half</c:v>
                </c:pt>
              </c:strCache>
            </c:strRef>
          </c:tx>
          <c:spPr>
            <a:solidFill>
              <a:srgbClr val="948A54"/>
            </a:solidFill>
            <a:ln>
              <a:noFill/>
            </a:ln>
          </c:spPr>
          <c:invertIfNegative val="0"/>
          <c:dPt>
            <c:idx val="0"/>
            <c:invertIfNegative val="0"/>
            <c:bubble3D val="0"/>
          </c:dPt>
          <c:dPt>
            <c:idx val="1"/>
            <c:invertIfNegative val="0"/>
            <c:bubble3D val="0"/>
          </c:dPt>
          <c:cat>
            <c:numRef>
              <c:f>'[Marijuana Worksheet 08.29.xlsx]Tax &amp; Pricing Canada'!$C$9:$E$9</c:f>
              <c:numCache>
                <c:formatCode>0.0%</c:formatCode>
                <c:ptCount val="3"/>
                <c:pt idx="0">
                  <c:v>0</c:v>
                </c:pt>
                <c:pt idx="1">
                  <c:v>7.4999999999999997E-2</c:v>
                </c:pt>
                <c:pt idx="2">
                  <c:v>0.15</c:v>
                </c:pt>
              </c:numCache>
            </c:numRef>
          </c:cat>
          <c:val>
            <c:numRef>
              <c:f>'[Marijuana Worksheet 08.29.xlsx]Tax &amp; Pricing Canada'!$C$12:$E$12</c:f>
              <c:numCache>
                <c:formatCode>_("$"* #,##0.00_);_("$"* \(#,##0.00\);_("$"* "-"??_);_(@_)</c:formatCode>
                <c:ptCount val="3"/>
                <c:pt idx="0">
                  <c:v>0.93042999999999987</c:v>
                </c:pt>
                <c:pt idx="1">
                  <c:v>1.00587027027027</c:v>
                </c:pt>
                <c:pt idx="2">
                  <c:v>1.0946235294117646</c:v>
                </c:pt>
              </c:numCache>
            </c:numRef>
          </c:val>
        </c:ser>
        <c:dLbls>
          <c:showLegendKey val="0"/>
          <c:showVal val="0"/>
          <c:showCatName val="0"/>
          <c:showSerName val="0"/>
          <c:showPercent val="0"/>
          <c:showBubbleSize val="0"/>
        </c:dLbls>
        <c:gapWidth val="150"/>
        <c:overlap val="100"/>
        <c:axId val="117455872"/>
        <c:axId val="117462144"/>
      </c:barChart>
      <c:catAx>
        <c:axId val="117455872"/>
        <c:scaling>
          <c:orientation val="minMax"/>
        </c:scaling>
        <c:delete val="0"/>
        <c:axPos val="b"/>
        <c:title>
          <c:tx>
            <c:rich>
              <a:bodyPr/>
              <a:lstStyle/>
              <a:p>
                <a:pPr>
                  <a:defRPr sz="1200"/>
                </a:pPr>
                <a:r>
                  <a:rPr lang="fr-CA" sz="1200" b="0" i="1" noProof="0" dirty="0" smtClean="0"/>
                  <a:t>Taux de la taxe d’accise</a:t>
                </a:r>
                <a:endParaRPr lang="fr-CA" sz="1200" b="0" i="1" noProof="0" dirty="0"/>
              </a:p>
            </c:rich>
          </c:tx>
          <c:layout>
            <c:manualLayout>
              <c:xMode val="edge"/>
              <c:yMode val="edge"/>
              <c:x val="0.72385303483312669"/>
              <c:y val="0.90579539782624197"/>
            </c:manualLayout>
          </c:layout>
          <c:overlay val="0"/>
        </c:title>
        <c:numFmt formatCode="0.0%" sourceLinked="1"/>
        <c:majorTickMark val="out"/>
        <c:minorTickMark val="none"/>
        <c:tickLblPos val="nextTo"/>
        <c:txPr>
          <a:bodyPr/>
          <a:lstStyle/>
          <a:p>
            <a:pPr>
              <a:defRPr sz="1400" b="0"/>
            </a:pPr>
            <a:endParaRPr lang="en-US"/>
          </a:p>
        </c:txPr>
        <c:crossAx val="117462144"/>
        <c:crossesAt val="0"/>
        <c:auto val="1"/>
        <c:lblAlgn val="ctr"/>
        <c:lblOffset val="100"/>
        <c:noMultiLvlLbl val="0"/>
      </c:catAx>
      <c:valAx>
        <c:axId val="117462144"/>
        <c:scaling>
          <c:orientation val="minMax"/>
          <c:max val="11"/>
          <c:min val="7"/>
        </c:scaling>
        <c:delete val="0"/>
        <c:axPos val="l"/>
        <c:majorGridlines>
          <c:spPr>
            <a:ln>
              <a:noFill/>
            </a:ln>
          </c:spPr>
        </c:majorGridlines>
        <c:title>
          <c:tx>
            <c:rich>
              <a:bodyPr rot="0" vert="horz"/>
              <a:lstStyle/>
              <a:p>
                <a:pPr algn="l">
                  <a:defRPr sz="1200"/>
                </a:pPr>
                <a:r>
                  <a:rPr lang="fr-CA" sz="1200" b="0" i="1" noProof="0" dirty="0" smtClean="0"/>
                  <a:t>Prix par gramme</a:t>
                </a:r>
                <a:endParaRPr lang="fr-CA" sz="1200" b="0" i="1" noProof="0" dirty="0"/>
              </a:p>
            </c:rich>
          </c:tx>
          <c:layout>
            <c:manualLayout>
              <c:xMode val="edge"/>
              <c:yMode val="edge"/>
              <c:x val="0.1049780014098544"/>
              <c:y val="1.1410701734728176E-2"/>
            </c:manualLayout>
          </c:layout>
          <c:overlay val="0"/>
        </c:title>
        <c:numFmt formatCode="&quot;$&quot;#,##0.00" sourceLinked="0"/>
        <c:majorTickMark val="out"/>
        <c:minorTickMark val="none"/>
        <c:tickLblPos val="nextTo"/>
        <c:txPr>
          <a:bodyPr/>
          <a:lstStyle/>
          <a:p>
            <a:pPr>
              <a:defRPr sz="1400" b="0"/>
            </a:pPr>
            <a:endParaRPr lang="en-US"/>
          </a:p>
        </c:txPr>
        <c:crossAx val="117455872"/>
        <c:crosses val="autoZero"/>
        <c:crossBetween val="between"/>
      </c:valAx>
    </c:plotArea>
    <c:plotVisOnly val="1"/>
    <c:dispBlanksAs val="gap"/>
    <c:showDLblsOverMax val="0"/>
  </c:chart>
  <c:spPr>
    <a:ln>
      <a:noFill/>
    </a:ln>
  </c:sp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CA"/>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954708689194001E-2"/>
          <c:y val="2.5265302380540099E-2"/>
          <c:w val="0.92115714042448305"/>
          <c:h val="0.73123204667695096"/>
        </c:manualLayout>
      </c:layout>
      <c:lineChart>
        <c:grouping val="standard"/>
        <c:varyColors val="0"/>
        <c:ser>
          <c:idx val="3"/>
          <c:order val="0"/>
          <c:tx>
            <c:strRef>
              <c:f>'[Colorado Data.xlsx]Sum'!$J$85</c:f>
              <c:strCache>
                <c:ptCount val="1"/>
                <c:pt idx="0">
                  <c:v>Low Estimate</c:v>
                </c:pt>
              </c:strCache>
            </c:strRef>
          </c:tx>
          <c:spPr>
            <a:ln>
              <a:noFill/>
            </a:ln>
          </c:spPr>
          <c:marker>
            <c:symbol val="dash"/>
            <c:size val="24"/>
            <c:spPr>
              <a:solidFill>
                <a:srgbClr val="10253F"/>
              </a:solidFill>
              <a:ln>
                <a:noFill/>
              </a:ln>
            </c:spPr>
          </c:marker>
          <c:dPt>
            <c:idx val="0"/>
            <c:marker>
              <c:spPr>
                <a:solidFill>
                  <a:srgbClr val="C6D9F1"/>
                </a:solidFill>
                <a:ln>
                  <a:noFill/>
                </a:ln>
              </c:spPr>
            </c:marker>
            <c:bubble3D val="0"/>
          </c:dPt>
          <c:dPt>
            <c:idx val="1"/>
            <c:marker>
              <c:spPr>
                <a:solidFill>
                  <a:srgbClr val="C6D9F1"/>
                </a:solidFill>
                <a:ln>
                  <a:noFill/>
                </a:ln>
              </c:spPr>
            </c:marker>
            <c:bubble3D val="0"/>
          </c:dPt>
          <c:cat>
            <c:strRef>
              <c:f>'[Colorado Data.xlsx]Sum'!$I$86:$I$88</c:f>
              <c:strCache>
                <c:ptCount val="3"/>
                <c:pt idx="0">
                  <c:v>Recreational</c:v>
                </c:pt>
                <c:pt idx="1">
                  <c:v>Medical</c:v>
                </c:pt>
                <c:pt idx="2">
                  <c:v>Illicit</c:v>
                </c:pt>
              </c:strCache>
            </c:strRef>
          </c:cat>
          <c:val>
            <c:numRef>
              <c:f>'[Colorado Data.xlsx]Sum'!$J$86:$J$88</c:f>
              <c:numCache>
                <c:formatCode>0.000</c:formatCode>
                <c:ptCount val="3"/>
                <c:pt idx="0">
                  <c:v>9.6774193548387094E-2</c:v>
                </c:pt>
                <c:pt idx="1">
                  <c:v>0.51716961498439196</c:v>
                </c:pt>
                <c:pt idx="2">
                  <c:v>0.38605619146722198</c:v>
                </c:pt>
              </c:numCache>
            </c:numRef>
          </c:val>
          <c:smooth val="0"/>
        </c:ser>
        <c:ser>
          <c:idx val="0"/>
          <c:order val="1"/>
          <c:tx>
            <c:strRef>
              <c:f>'[Colorado Data.xlsx]Sum'!$K$85</c:f>
              <c:strCache>
                <c:ptCount val="1"/>
                <c:pt idx="0">
                  <c:v>Middle Estimate</c:v>
                </c:pt>
              </c:strCache>
            </c:strRef>
          </c:tx>
          <c:spPr>
            <a:ln>
              <a:noFill/>
            </a:ln>
          </c:spPr>
          <c:marker>
            <c:symbol val="diamond"/>
            <c:size val="24"/>
            <c:spPr>
              <a:solidFill>
                <a:srgbClr val="948A54"/>
              </a:solidFill>
              <a:ln>
                <a:noFill/>
              </a:ln>
            </c:spPr>
          </c:marker>
          <c:cat>
            <c:strRef>
              <c:f>'[Colorado Data.xlsx]Sum'!$I$86:$I$88</c:f>
              <c:strCache>
                <c:ptCount val="3"/>
                <c:pt idx="0">
                  <c:v>Recreational</c:v>
                </c:pt>
                <c:pt idx="1">
                  <c:v>Medical</c:v>
                </c:pt>
                <c:pt idx="2">
                  <c:v>Illicit</c:v>
                </c:pt>
              </c:strCache>
            </c:strRef>
          </c:cat>
          <c:val>
            <c:numRef>
              <c:f>'[Colorado Data.xlsx]Sum'!$K$86:$K$88</c:f>
              <c:numCache>
                <c:formatCode>0.000</c:formatCode>
                <c:ptCount val="3"/>
                <c:pt idx="0">
                  <c:v>7.0840197693574899E-2</c:v>
                </c:pt>
                <c:pt idx="1">
                  <c:v>0.40939044481054399</c:v>
                </c:pt>
                <c:pt idx="2">
                  <c:v>0.51976935749588205</c:v>
                </c:pt>
              </c:numCache>
            </c:numRef>
          </c:val>
          <c:smooth val="0"/>
        </c:ser>
        <c:ser>
          <c:idx val="1"/>
          <c:order val="2"/>
          <c:tx>
            <c:strRef>
              <c:f>'[Colorado Data.xlsx]Sum'!$L$85</c:f>
              <c:strCache>
                <c:ptCount val="1"/>
                <c:pt idx="0">
                  <c:v>High Estimate</c:v>
                </c:pt>
              </c:strCache>
            </c:strRef>
          </c:tx>
          <c:spPr>
            <a:ln>
              <a:noFill/>
            </a:ln>
          </c:spPr>
          <c:marker>
            <c:symbol val="dash"/>
            <c:size val="24"/>
            <c:spPr>
              <a:solidFill>
                <a:srgbClr val="C6D9F1"/>
              </a:solidFill>
              <a:ln>
                <a:noFill/>
              </a:ln>
            </c:spPr>
          </c:marker>
          <c:dPt>
            <c:idx val="0"/>
            <c:marker>
              <c:spPr>
                <a:solidFill>
                  <a:srgbClr val="10253F"/>
                </a:solidFill>
                <a:ln>
                  <a:noFill/>
                </a:ln>
              </c:spPr>
            </c:marker>
            <c:bubble3D val="0"/>
          </c:dPt>
          <c:dPt>
            <c:idx val="1"/>
            <c:marker>
              <c:spPr>
                <a:solidFill>
                  <a:srgbClr val="10253F"/>
                </a:solidFill>
                <a:ln>
                  <a:noFill/>
                </a:ln>
              </c:spPr>
            </c:marker>
            <c:bubble3D val="0"/>
          </c:dPt>
          <c:cat>
            <c:strRef>
              <c:f>'[Colorado Data.xlsx]Sum'!$I$86:$I$88</c:f>
              <c:strCache>
                <c:ptCount val="3"/>
                <c:pt idx="0">
                  <c:v>Recreational</c:v>
                </c:pt>
                <c:pt idx="1">
                  <c:v>Medical</c:v>
                </c:pt>
                <c:pt idx="2">
                  <c:v>Illicit</c:v>
                </c:pt>
              </c:strCache>
            </c:strRef>
          </c:cat>
          <c:val>
            <c:numRef>
              <c:f>'[Colorado Data.xlsx]Sum'!$L$86:$L$88</c:f>
              <c:numCache>
                <c:formatCode>0.000</c:formatCode>
                <c:ptCount val="3"/>
                <c:pt idx="0">
                  <c:v>5.1991897366644203E-2</c:v>
                </c:pt>
                <c:pt idx="1">
                  <c:v>0.33558406482106701</c:v>
                </c:pt>
                <c:pt idx="2">
                  <c:v>0.61242403781228905</c:v>
                </c:pt>
              </c:numCache>
            </c:numRef>
          </c:val>
          <c:smooth val="0"/>
        </c:ser>
        <c:dLbls>
          <c:showLegendKey val="0"/>
          <c:showVal val="0"/>
          <c:showCatName val="0"/>
          <c:showSerName val="0"/>
          <c:showPercent val="0"/>
          <c:showBubbleSize val="0"/>
        </c:dLbls>
        <c:marker val="1"/>
        <c:smooth val="0"/>
        <c:axId val="117675904"/>
        <c:axId val="117677440"/>
      </c:lineChart>
      <c:catAx>
        <c:axId val="117675904"/>
        <c:scaling>
          <c:orientation val="minMax"/>
        </c:scaling>
        <c:delete val="0"/>
        <c:axPos val="b"/>
        <c:numFmt formatCode="General" sourceLinked="1"/>
        <c:majorTickMark val="out"/>
        <c:minorTickMark val="none"/>
        <c:tickLblPos val="nextTo"/>
        <c:txPr>
          <a:bodyPr/>
          <a:lstStyle/>
          <a:p>
            <a:pPr>
              <a:defRPr sz="1600" b="0"/>
            </a:pPr>
            <a:endParaRPr lang="en-US"/>
          </a:p>
        </c:txPr>
        <c:crossAx val="117677440"/>
        <c:crossesAt val="0"/>
        <c:auto val="1"/>
        <c:lblAlgn val="ctr"/>
        <c:lblOffset val="100"/>
        <c:noMultiLvlLbl val="0"/>
      </c:catAx>
      <c:valAx>
        <c:axId val="117677440"/>
        <c:scaling>
          <c:orientation val="minMax"/>
          <c:max val="0.62"/>
          <c:min val="0"/>
        </c:scaling>
        <c:delete val="0"/>
        <c:axPos val="l"/>
        <c:majorGridlines>
          <c:spPr>
            <a:ln>
              <a:noFill/>
            </a:ln>
          </c:spPr>
        </c:majorGridlines>
        <c:title>
          <c:tx>
            <c:rich>
              <a:bodyPr rot="0" vert="horz"/>
              <a:lstStyle/>
              <a:p>
                <a:pPr algn="l">
                  <a:defRPr sz="1200"/>
                </a:pPr>
                <a:r>
                  <a:rPr lang="fr-CA" sz="1200" b="0" i="1" noProof="0" dirty="0" smtClean="0"/>
                  <a:t>Part de marché</a:t>
                </a:r>
                <a:endParaRPr lang="fr-CA" sz="1200" b="0" i="1" noProof="0" dirty="0"/>
              </a:p>
            </c:rich>
          </c:tx>
          <c:layout>
            <c:manualLayout>
              <c:xMode val="edge"/>
              <c:yMode val="edge"/>
              <c:x val="8.02530961970193E-2"/>
              <c:y val="2.1760174851266401E-2"/>
            </c:manualLayout>
          </c:layout>
          <c:overlay val="0"/>
        </c:title>
        <c:numFmt formatCode="0%" sourceLinked="0"/>
        <c:majorTickMark val="out"/>
        <c:minorTickMark val="none"/>
        <c:tickLblPos val="nextTo"/>
        <c:txPr>
          <a:bodyPr/>
          <a:lstStyle/>
          <a:p>
            <a:pPr>
              <a:defRPr sz="1600" b="0"/>
            </a:pPr>
            <a:endParaRPr lang="en-US"/>
          </a:p>
        </c:txPr>
        <c:crossAx val="117675904"/>
        <c:crosses val="autoZero"/>
        <c:crossBetween val="between"/>
      </c:valAx>
    </c:plotArea>
    <c:legend>
      <c:legendPos val="b"/>
      <c:layout>
        <c:manualLayout>
          <c:xMode val="edge"/>
          <c:yMode val="edge"/>
          <c:x val="4.6394424474177097E-2"/>
          <c:y val="0.90125271210438895"/>
          <c:w val="0.94974933999793498"/>
          <c:h val="9.3572643652402504E-2"/>
        </c:manualLayout>
      </c:layout>
      <c:overlay val="0"/>
      <c:txPr>
        <a:bodyPr/>
        <a:lstStyle/>
        <a:p>
          <a:pPr>
            <a:defRPr sz="1600"/>
          </a:pPr>
          <a:endParaRPr lang="en-US"/>
        </a:p>
      </c:txPr>
    </c:legend>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0.76252</cdr:x>
      <cdr:y>0.44949</cdr:y>
    </cdr:from>
    <cdr:to>
      <cdr:x>0.99743</cdr:x>
      <cdr:y>0.70618</cdr:y>
    </cdr:to>
    <cdr:sp macro="" textlink="">
      <cdr:nvSpPr>
        <cdr:cNvPr id="2" name="TextBox 1"/>
        <cdr:cNvSpPr txBox="1"/>
      </cdr:nvSpPr>
      <cdr:spPr>
        <a:xfrm xmlns:a="http://schemas.openxmlformats.org/drawingml/2006/main">
          <a:off x="3140982" y="1103163"/>
          <a:ext cx="967626" cy="62998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CA" sz="1600" dirty="0" smtClean="0"/>
            <a:t>Cannabis illicite : Prix moyen,    2015-­2016</a:t>
          </a:r>
          <a:endParaRPr lang="fr-CA" sz="1600" dirty="0"/>
        </a:p>
      </cdr:txBody>
    </cdr:sp>
  </cdr:relSizeAnchor>
  <cdr:relSizeAnchor xmlns:cdr="http://schemas.openxmlformats.org/drawingml/2006/chartDrawing">
    <cdr:from>
      <cdr:x>0.61682</cdr:x>
      <cdr:y>0.39441</cdr:y>
    </cdr:from>
    <cdr:to>
      <cdr:x>0.73016</cdr:x>
      <cdr:y>0.48457</cdr:y>
    </cdr:to>
    <cdr:sp macro="" textlink="">
      <cdr:nvSpPr>
        <cdr:cNvPr id="3" name="TextBox 1"/>
        <cdr:cNvSpPr txBox="1"/>
      </cdr:nvSpPr>
      <cdr:spPr>
        <a:xfrm xmlns:a="http://schemas.openxmlformats.org/drawingml/2006/main">
          <a:off x="4752530" y="1512168"/>
          <a:ext cx="873268" cy="34567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fr-CA" sz="1400" i="1" dirty="0" smtClean="0"/>
            <a:t>Élevé</a:t>
          </a:r>
          <a:endParaRPr lang="fr-CA" sz="1400" i="1" dirty="0"/>
        </a:p>
      </cdr:txBody>
    </cdr:sp>
  </cdr:relSizeAnchor>
  <cdr:relSizeAnchor xmlns:cdr="http://schemas.openxmlformats.org/drawingml/2006/chartDrawing">
    <cdr:from>
      <cdr:x>0.61682</cdr:x>
      <cdr:y>0.61978</cdr:y>
    </cdr:from>
    <cdr:to>
      <cdr:x>0.73017</cdr:x>
      <cdr:y>0.71326</cdr:y>
    </cdr:to>
    <cdr:sp macro="" textlink="">
      <cdr:nvSpPr>
        <cdr:cNvPr id="4" name="TextBox 1"/>
        <cdr:cNvSpPr txBox="1"/>
      </cdr:nvSpPr>
      <cdr:spPr>
        <a:xfrm xmlns:a="http://schemas.openxmlformats.org/drawingml/2006/main">
          <a:off x="4752530" y="2376264"/>
          <a:ext cx="873346" cy="35840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fr-CA" sz="1400" i="1" dirty="0" smtClean="0"/>
            <a:t>Faible</a:t>
          </a:r>
          <a:endParaRPr lang="fr-CA" sz="1400" i="1" dirty="0"/>
        </a:p>
      </cdr:txBody>
    </cdr:sp>
  </cdr:relSizeAnchor>
  <cdr:relSizeAnchor xmlns:cdr="http://schemas.openxmlformats.org/drawingml/2006/chartDrawing">
    <cdr:from>
      <cdr:x>0.58634</cdr:x>
      <cdr:y>0.5071</cdr:y>
    </cdr:from>
    <cdr:to>
      <cdr:x>0.73298</cdr:x>
      <cdr:y>0.60468</cdr:y>
    </cdr:to>
    <cdr:sp macro="" textlink="">
      <cdr:nvSpPr>
        <cdr:cNvPr id="5" name="TextBox 1"/>
        <cdr:cNvSpPr txBox="1"/>
      </cdr:nvSpPr>
      <cdr:spPr>
        <a:xfrm xmlns:a="http://schemas.openxmlformats.org/drawingml/2006/main">
          <a:off x="4517702" y="1944216"/>
          <a:ext cx="1129841" cy="3741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fr-CA" sz="1400" i="1" dirty="0" smtClean="0"/>
            <a:t>Moyen</a:t>
          </a:r>
          <a:endParaRPr lang="fr-CA" sz="1400" i="1" dirty="0"/>
        </a:p>
      </cdr:txBody>
    </cdr:sp>
  </cdr:relSizeAnchor>
  <cdr:relSizeAnchor xmlns:cdr="http://schemas.openxmlformats.org/drawingml/2006/chartDrawing">
    <cdr:from>
      <cdr:x>0.73139</cdr:x>
      <cdr:y>0.3886</cdr:y>
    </cdr:from>
    <cdr:to>
      <cdr:x>0.77218</cdr:x>
      <cdr:y>0.6307</cdr:y>
    </cdr:to>
    <cdr:sp macro="" textlink="">
      <cdr:nvSpPr>
        <cdr:cNvPr id="6" name="Right Brace 5"/>
        <cdr:cNvSpPr/>
      </cdr:nvSpPr>
      <cdr:spPr>
        <a:xfrm xmlns:a="http://schemas.openxmlformats.org/drawingml/2006/main">
          <a:off x="3012731" y="953739"/>
          <a:ext cx="168022" cy="594180"/>
        </a:xfrm>
        <a:prstGeom xmlns:a="http://schemas.openxmlformats.org/drawingml/2006/main" prst="rightBrace">
          <a:avLst/>
        </a:prstGeom>
        <a:noFill xmlns:a="http://schemas.openxmlformats.org/drawingml/2006/main"/>
        <a:ln xmlns:a="http://schemas.openxmlformats.org/drawingml/2006/main" w="3810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0.69216</cdr:x>
      <cdr:y>0.08107</cdr:y>
    </cdr:from>
    <cdr:to>
      <cdr:x>0.93577</cdr:x>
      <cdr:y>0.33203</cdr:y>
    </cdr:to>
    <cdr:sp macro="" textlink="">
      <cdr:nvSpPr>
        <cdr:cNvPr id="8" name="TextBox 1"/>
        <cdr:cNvSpPr txBox="1"/>
      </cdr:nvSpPr>
      <cdr:spPr>
        <a:xfrm xmlns:a="http://schemas.openxmlformats.org/drawingml/2006/main">
          <a:off x="2851131" y="198956"/>
          <a:ext cx="1003476" cy="61594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CA" sz="1600" dirty="0" smtClean="0"/>
            <a:t>Cannabis légal : Prix moyen, 2018 </a:t>
          </a:r>
          <a:endParaRPr lang="fr-CA" sz="1600" dirty="0"/>
        </a:p>
      </cdr:txBody>
    </cdr:sp>
  </cdr:relSizeAnchor>
  <cdr:relSizeAnchor xmlns:cdr="http://schemas.openxmlformats.org/drawingml/2006/chartDrawing">
    <cdr:from>
      <cdr:x>0.64694</cdr:x>
      <cdr:y>0.03148</cdr:y>
    </cdr:from>
    <cdr:to>
      <cdr:x>0.68773</cdr:x>
      <cdr:y>0.48512</cdr:y>
    </cdr:to>
    <cdr:sp macro="" textlink="">
      <cdr:nvSpPr>
        <cdr:cNvPr id="9" name="Right Brace 8"/>
        <cdr:cNvSpPr/>
      </cdr:nvSpPr>
      <cdr:spPr>
        <a:xfrm xmlns:a="http://schemas.openxmlformats.org/drawingml/2006/main">
          <a:off x="2664884" y="77259"/>
          <a:ext cx="168022" cy="1113366"/>
        </a:xfrm>
        <a:prstGeom xmlns:a="http://schemas.openxmlformats.org/drawingml/2006/main" prst="rightBrace">
          <a:avLst/>
        </a:prstGeom>
        <a:noFill xmlns:a="http://schemas.openxmlformats.org/drawingml/2006/main"/>
        <a:ln xmlns:a="http://schemas.openxmlformats.org/drawingml/2006/main" w="38100">
          <a:solidFill>
            <a:sysClr val="windowText" lastClr="00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0.09346</cdr:x>
      <cdr:y>0.39441</cdr:y>
    </cdr:from>
    <cdr:to>
      <cdr:x>0.72423</cdr:x>
      <cdr:y>0.39441</cdr:y>
    </cdr:to>
    <cdr:cxnSp macro="">
      <cdr:nvCxnSpPr>
        <cdr:cNvPr id="10" name="Straight Connector 9"/>
        <cdr:cNvCxnSpPr/>
      </cdr:nvCxnSpPr>
      <cdr:spPr>
        <a:xfrm xmlns:a="http://schemas.openxmlformats.org/drawingml/2006/main">
          <a:off x="720082" y="1512168"/>
          <a:ext cx="4860000" cy="0"/>
        </a:xfrm>
        <a:prstGeom xmlns:a="http://schemas.openxmlformats.org/drawingml/2006/main" prst="line">
          <a:avLst/>
        </a:prstGeom>
        <a:ln xmlns:a="http://schemas.openxmlformats.org/drawingml/2006/main" w="57150">
          <a:solidFill>
            <a:srgbClr val="C6D9F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0.09346</cdr:x>
      <cdr:y>0.61978</cdr:y>
    </cdr:from>
    <cdr:to>
      <cdr:x>0.72423</cdr:x>
      <cdr:y>0.61978</cdr:y>
    </cdr:to>
    <cdr:cxnSp macro="">
      <cdr:nvCxnSpPr>
        <cdr:cNvPr id="11" name="Straight Connector 10"/>
        <cdr:cNvCxnSpPr/>
      </cdr:nvCxnSpPr>
      <cdr:spPr>
        <a:xfrm xmlns:a="http://schemas.openxmlformats.org/drawingml/2006/main">
          <a:off x="720082" y="2376264"/>
          <a:ext cx="4860000" cy="0"/>
        </a:xfrm>
        <a:prstGeom xmlns:a="http://schemas.openxmlformats.org/drawingml/2006/main" prst="line">
          <a:avLst/>
        </a:prstGeom>
        <a:ln xmlns:a="http://schemas.openxmlformats.org/drawingml/2006/main" w="57150">
          <a:solidFill>
            <a:srgbClr val="C6D9F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0.09346</cdr:x>
      <cdr:y>0.5071</cdr:y>
    </cdr:from>
    <cdr:to>
      <cdr:x>0.72423</cdr:x>
      <cdr:y>0.5071</cdr:y>
    </cdr:to>
    <cdr:cxnSp macro="">
      <cdr:nvCxnSpPr>
        <cdr:cNvPr id="12" name="Straight Connector 11"/>
        <cdr:cNvCxnSpPr/>
      </cdr:nvCxnSpPr>
      <cdr:spPr>
        <a:xfrm xmlns:a="http://schemas.openxmlformats.org/drawingml/2006/main">
          <a:off x="720082" y="1944216"/>
          <a:ext cx="4860000" cy="0"/>
        </a:xfrm>
        <a:prstGeom xmlns:a="http://schemas.openxmlformats.org/drawingml/2006/main" prst="line">
          <a:avLst/>
        </a:prstGeom>
        <a:ln xmlns:a="http://schemas.openxmlformats.org/drawingml/2006/main" w="57150">
          <a:solidFill>
            <a:srgbClr val="10253F"/>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F3B757CB-581F-496B-B746-7AB50BD94E25}" type="datetimeFigureOut">
              <a:rPr lang="en-CA" smtClean="0"/>
              <a:pPr/>
              <a:t>27/09/2016</a:t>
            </a:fld>
            <a:endParaRPr lang="en-CA"/>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CA"/>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567ED813-B4BD-4A4F-B59C-328E9E08E5A0}" type="slidenum">
              <a:rPr lang="en-CA" smtClean="0"/>
              <a:pPr/>
              <a:t>‹#›</a:t>
            </a:fld>
            <a:endParaRPr lang="en-CA"/>
          </a:p>
        </p:txBody>
      </p:sp>
    </p:spTree>
    <p:extLst>
      <p:ext uri="{BB962C8B-B14F-4D97-AF65-F5344CB8AC3E}">
        <p14:creationId xmlns:p14="http://schemas.microsoft.com/office/powerpoint/2010/main" val="3163280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649F9258-9F44-4ED5-8B29-3B8AC8E41341}" type="datetimeFigureOut">
              <a:rPr lang="en-CA" smtClean="0"/>
              <a:pPr/>
              <a:t>27/09/2016</a:t>
            </a:fld>
            <a:endParaRPr lang="en-CA"/>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CA"/>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CA"/>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84C59B9F-94E0-4D8E-A131-E7EE1C1E0BEB}" type="slidenum">
              <a:rPr lang="en-CA" smtClean="0"/>
              <a:pPr/>
              <a:t>‹#›</a:t>
            </a:fld>
            <a:endParaRPr lang="en-CA"/>
          </a:p>
        </p:txBody>
      </p:sp>
    </p:spTree>
    <p:extLst>
      <p:ext uri="{BB962C8B-B14F-4D97-AF65-F5344CB8AC3E}">
        <p14:creationId xmlns:p14="http://schemas.microsoft.com/office/powerpoint/2010/main" val="3440002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9778" name="Rectangle 2"/>
          <p:cNvSpPr>
            <a:spLocks noGrp="1" noRot="1" noChangeAspect="1" noChangeArrowheads="1" noTextEdit="1"/>
          </p:cNvSpPr>
          <p:nvPr>
            <p:ph type="sldImg"/>
          </p:nvPr>
        </p:nvSpPr>
        <p:spPr>
          <a:ln/>
        </p:spPr>
      </p:sp>
      <p:sp>
        <p:nvSpPr>
          <p:cNvPr id="1099779" name="Rectangle 7"/>
          <p:cNvSpPr txBox="1">
            <a:spLocks noGrp="1" noChangeArrowheads="1"/>
          </p:cNvSpPr>
          <p:nvPr/>
        </p:nvSpPr>
        <p:spPr bwMode="auto">
          <a:xfrm>
            <a:off x="3982502" y="8844264"/>
            <a:ext cx="3040600" cy="464839"/>
          </a:xfrm>
          <a:prstGeom prst="rect">
            <a:avLst/>
          </a:prstGeom>
          <a:noFill/>
          <a:ln w="9525">
            <a:noFill/>
            <a:miter lim="800000"/>
            <a:headEnd/>
            <a:tailEnd/>
          </a:ln>
        </p:spPr>
        <p:txBody>
          <a:bodyPr lIns="93152" tIns="46574" rIns="93152" bIns="46574" anchor="b"/>
          <a:lstStyle/>
          <a:p>
            <a:pPr algn="r" defTabSz="931553" fontAlgn="base">
              <a:spcBef>
                <a:spcPct val="0"/>
              </a:spcBef>
              <a:spcAft>
                <a:spcPct val="0"/>
              </a:spcAft>
            </a:pPr>
            <a:fld id="{BFC93E20-563F-4B62-AB90-55E3B26DF852}" type="slidenum">
              <a:rPr lang="en-CA" sz="1100">
                <a:solidFill>
                  <a:prstClr val="black"/>
                </a:solidFill>
              </a:rPr>
              <a:pPr algn="r" defTabSz="931553" fontAlgn="base">
                <a:spcBef>
                  <a:spcPct val="0"/>
                </a:spcBef>
                <a:spcAft>
                  <a:spcPct val="0"/>
                </a:spcAft>
              </a:pPr>
              <a:t>1</a:t>
            </a:fld>
            <a:endParaRPr lang="en-CA" sz="1100" dirty="0">
              <a:solidFill>
                <a:prstClr val="black"/>
              </a:solidFill>
            </a:endParaRPr>
          </a:p>
        </p:txBody>
      </p:sp>
      <p:sp>
        <p:nvSpPr>
          <p:cNvPr id="2" name="Notes Placeholder 1"/>
          <p:cNvSpPr>
            <a:spLocks noGrp="1"/>
          </p:cNvSpPr>
          <p:nvPr>
            <p:ph type="body" sz="quarter" idx="10"/>
          </p:nvPr>
        </p:nvSpPr>
        <p:spPr/>
        <p:txBody>
          <a:bodyPr/>
          <a:lstStyle/>
          <a:p>
            <a:r>
              <a:rPr lang="fr-CA" dirty="0" err="1" smtClean="0"/>
              <a:t>Embargoed</a:t>
            </a:r>
            <a:r>
              <a:rPr lang="fr-CA" dirty="0" smtClean="0"/>
              <a:t> </a:t>
            </a:r>
            <a:r>
              <a:rPr lang="fr-CA" dirty="0" err="1" smtClean="0"/>
              <a:t>until</a:t>
            </a:r>
            <a:r>
              <a:rPr lang="fr-CA" dirty="0" smtClean="0"/>
              <a:t> </a:t>
            </a:r>
            <a:r>
              <a:rPr lang="fr-CA" dirty="0" err="1" smtClean="0"/>
              <a:t>November</a:t>
            </a:r>
            <a:r>
              <a:rPr lang="fr-CA" dirty="0" smtClean="0"/>
              <a:t> 1, 2016 : Sous embargo jusqu’au </a:t>
            </a:r>
            <a:r>
              <a:rPr lang="fr-CA" smtClean="0"/>
              <a:t>1</a:t>
            </a:r>
            <a:r>
              <a:rPr lang="fr-CA" baseline="30000" smtClean="0"/>
              <a:t>er</a:t>
            </a:r>
            <a:r>
              <a:rPr lang="fr-CA" smtClean="0"/>
              <a:t> novembre 2016</a:t>
            </a:r>
            <a:endParaRPr lang="fr-C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15</a:t>
            </a:fld>
            <a:endParaRPr lang="en-CA"/>
          </a:p>
        </p:txBody>
      </p:sp>
    </p:spTree>
    <p:extLst>
      <p:ext uri="{BB962C8B-B14F-4D97-AF65-F5344CB8AC3E}">
        <p14:creationId xmlns:p14="http://schemas.microsoft.com/office/powerpoint/2010/main" val="26891403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C59B9F-94E0-4D8E-A131-E7EE1C1E0BEB}"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smtClean="0"/>
              <a:t>Discuss what is out-of-scope.</a:t>
            </a:r>
            <a:endParaRPr lang="en-US" dirty="0"/>
          </a:p>
        </p:txBody>
      </p:sp>
      <p:sp>
        <p:nvSpPr>
          <p:cNvPr id="4" name="Slide Number Placeholder 3"/>
          <p:cNvSpPr>
            <a:spLocks noGrp="1"/>
          </p:cNvSpPr>
          <p:nvPr>
            <p:ph type="sldNum" sz="quarter" idx="10"/>
          </p:nvPr>
        </p:nvSpPr>
        <p:spPr/>
        <p:txBody>
          <a:bodyPr/>
          <a:lstStyle/>
          <a:p>
            <a:fld id="{84C59B9F-94E0-4D8E-A131-E7EE1C1E0BEB}"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smtClean="0"/>
              <a:t>Once : Une</a:t>
            </a:r>
            <a:r>
              <a:rPr lang="fr-CA" baseline="0" dirty="0" smtClean="0"/>
              <a:t> fois</a:t>
            </a:r>
          </a:p>
          <a:p>
            <a:r>
              <a:rPr lang="fr-CA" baseline="0" dirty="0" err="1" smtClean="0"/>
              <a:t>Less</a:t>
            </a:r>
            <a:r>
              <a:rPr lang="fr-CA" baseline="0" dirty="0" smtClean="0"/>
              <a:t> </a:t>
            </a:r>
            <a:r>
              <a:rPr lang="fr-CA" baseline="0" dirty="0" err="1" smtClean="0"/>
              <a:t>Than</a:t>
            </a:r>
            <a:r>
              <a:rPr lang="fr-CA" baseline="0" dirty="0" smtClean="0"/>
              <a:t> Once a </a:t>
            </a:r>
            <a:r>
              <a:rPr lang="fr-CA" baseline="0" dirty="0" err="1" smtClean="0"/>
              <a:t>Month</a:t>
            </a:r>
            <a:r>
              <a:rPr lang="fr-CA" baseline="0" dirty="0" smtClean="0"/>
              <a:t> : Moins d’une fois par mois</a:t>
            </a:r>
          </a:p>
          <a:p>
            <a:r>
              <a:rPr lang="fr-CA" baseline="0" dirty="0" smtClean="0"/>
              <a:t>1-3 Times per </a:t>
            </a:r>
            <a:r>
              <a:rPr lang="fr-CA" baseline="0" dirty="0" err="1" smtClean="0"/>
              <a:t>Month</a:t>
            </a:r>
            <a:r>
              <a:rPr lang="fr-CA" baseline="0" dirty="0" smtClean="0"/>
              <a:t> : Une à trois fois par mois</a:t>
            </a:r>
          </a:p>
          <a:p>
            <a:r>
              <a:rPr lang="fr-CA" baseline="0" dirty="0" smtClean="0"/>
              <a:t>At Least Once a </a:t>
            </a:r>
            <a:r>
              <a:rPr lang="fr-CA" baseline="0" dirty="0" err="1" smtClean="0"/>
              <a:t>Week</a:t>
            </a:r>
            <a:r>
              <a:rPr lang="fr-CA" baseline="0" dirty="0" smtClean="0"/>
              <a:t> : Au moins une fois par semaine</a:t>
            </a:r>
          </a:p>
          <a:p>
            <a:r>
              <a:rPr lang="fr-CA" baseline="0" dirty="0" smtClean="0"/>
              <a:t>Daily : Tous les jours</a:t>
            </a:r>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4</a:t>
            </a:fld>
            <a:endParaRPr lang="en-CA"/>
          </a:p>
        </p:txBody>
      </p:sp>
    </p:spTree>
    <p:extLst>
      <p:ext uri="{BB962C8B-B14F-4D97-AF65-F5344CB8AC3E}">
        <p14:creationId xmlns:p14="http://schemas.microsoft.com/office/powerpoint/2010/main" val="2227783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smtClean="0"/>
              <a:t>Once : Une</a:t>
            </a:r>
            <a:r>
              <a:rPr lang="fr-CA" baseline="0" dirty="0" smtClean="0"/>
              <a:t> fois</a:t>
            </a:r>
          </a:p>
          <a:p>
            <a:r>
              <a:rPr lang="fr-CA" baseline="0" dirty="0" err="1" smtClean="0"/>
              <a:t>Less</a:t>
            </a:r>
            <a:r>
              <a:rPr lang="fr-CA" baseline="0" dirty="0" smtClean="0"/>
              <a:t> </a:t>
            </a:r>
            <a:r>
              <a:rPr lang="fr-CA" baseline="0" dirty="0" err="1" smtClean="0"/>
              <a:t>Than</a:t>
            </a:r>
            <a:r>
              <a:rPr lang="fr-CA" baseline="0" dirty="0" smtClean="0"/>
              <a:t> Once a </a:t>
            </a:r>
            <a:r>
              <a:rPr lang="fr-CA" baseline="0" dirty="0" err="1" smtClean="0"/>
              <a:t>Month</a:t>
            </a:r>
            <a:r>
              <a:rPr lang="fr-CA" baseline="0" dirty="0" smtClean="0"/>
              <a:t> : Moins d’une fois par mois</a:t>
            </a:r>
          </a:p>
          <a:p>
            <a:r>
              <a:rPr lang="fr-CA" baseline="0" dirty="0" smtClean="0"/>
              <a:t>1-3 Times per </a:t>
            </a:r>
            <a:r>
              <a:rPr lang="fr-CA" baseline="0" dirty="0" err="1" smtClean="0"/>
              <a:t>Month</a:t>
            </a:r>
            <a:r>
              <a:rPr lang="fr-CA" baseline="0" dirty="0" smtClean="0"/>
              <a:t> : Une à trois fois par mois</a:t>
            </a:r>
          </a:p>
          <a:p>
            <a:r>
              <a:rPr lang="fr-CA" baseline="0" dirty="0" smtClean="0"/>
              <a:t>At Least Once a </a:t>
            </a:r>
            <a:r>
              <a:rPr lang="fr-CA" baseline="0" dirty="0" err="1" smtClean="0"/>
              <a:t>Week</a:t>
            </a:r>
            <a:r>
              <a:rPr lang="fr-CA" baseline="0" dirty="0" smtClean="0"/>
              <a:t> : Au moins une fois par semaine</a:t>
            </a:r>
          </a:p>
          <a:p>
            <a:r>
              <a:rPr lang="fr-CA" baseline="0" dirty="0" smtClean="0"/>
              <a:t>Daily : Tous les jours</a:t>
            </a:r>
          </a:p>
          <a:p>
            <a:r>
              <a:rPr lang="fr-CA" baseline="0" dirty="0" err="1" smtClean="0"/>
              <a:t>Consumption</a:t>
            </a:r>
            <a:r>
              <a:rPr lang="fr-CA" baseline="0" dirty="0" smtClean="0"/>
              <a:t> (LHS) : Consommation (à gauche)  </a:t>
            </a:r>
          </a:p>
          <a:p>
            <a:r>
              <a:rPr lang="fr-CA" baseline="0" dirty="0" err="1" smtClean="0"/>
              <a:t>Users</a:t>
            </a:r>
            <a:r>
              <a:rPr lang="fr-CA" baseline="0" dirty="0" smtClean="0"/>
              <a:t> (RHS) : Utilisateurs (à droite)  </a:t>
            </a:r>
            <a:endParaRPr lang="fr-CA" dirty="0" smtClean="0"/>
          </a:p>
          <a:p>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6</a:t>
            </a:fld>
            <a:endParaRPr lang="en-CA"/>
          </a:p>
        </p:txBody>
      </p:sp>
    </p:spTree>
    <p:extLst>
      <p:ext uri="{BB962C8B-B14F-4D97-AF65-F5344CB8AC3E}">
        <p14:creationId xmlns:p14="http://schemas.microsoft.com/office/powerpoint/2010/main" val="1176234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smtClean="0"/>
              <a:t>BC : C.-B.</a:t>
            </a:r>
          </a:p>
          <a:p>
            <a:r>
              <a:rPr lang="fr-CA" dirty="0" smtClean="0"/>
              <a:t>AB : </a:t>
            </a:r>
            <a:r>
              <a:rPr lang="fr-CA" dirty="0" err="1" smtClean="0"/>
              <a:t>Alb</a:t>
            </a:r>
            <a:r>
              <a:rPr lang="fr-CA" dirty="0" smtClean="0"/>
              <a:t>.</a:t>
            </a:r>
          </a:p>
          <a:p>
            <a:r>
              <a:rPr lang="fr-CA" dirty="0" smtClean="0"/>
              <a:t>SK : </a:t>
            </a:r>
            <a:r>
              <a:rPr lang="fr-CA" dirty="0" err="1" smtClean="0"/>
              <a:t>Sask</a:t>
            </a:r>
            <a:r>
              <a:rPr lang="fr-CA" dirty="0" smtClean="0"/>
              <a:t>.</a:t>
            </a:r>
          </a:p>
          <a:p>
            <a:r>
              <a:rPr lang="fr-CA" dirty="0" smtClean="0"/>
              <a:t>MB : Man.</a:t>
            </a:r>
          </a:p>
          <a:p>
            <a:r>
              <a:rPr lang="fr-CA" dirty="0" smtClean="0"/>
              <a:t>ON : Ont.</a:t>
            </a:r>
          </a:p>
          <a:p>
            <a:r>
              <a:rPr lang="fr-CA" dirty="0" smtClean="0"/>
              <a:t>QC : </a:t>
            </a:r>
            <a:r>
              <a:rPr lang="fr-CA" dirty="0" err="1" smtClean="0"/>
              <a:t>Qc</a:t>
            </a:r>
            <a:endParaRPr lang="fr-CA" dirty="0" smtClean="0"/>
          </a:p>
          <a:p>
            <a:r>
              <a:rPr lang="fr-CA" dirty="0" smtClean="0"/>
              <a:t>NB : N.-B.</a:t>
            </a:r>
          </a:p>
          <a:p>
            <a:r>
              <a:rPr lang="fr-CA" dirty="0" smtClean="0"/>
              <a:t>NS</a:t>
            </a:r>
            <a:r>
              <a:rPr lang="fr-CA" baseline="0" dirty="0" smtClean="0"/>
              <a:t> : N.-É.</a:t>
            </a:r>
          </a:p>
          <a:p>
            <a:r>
              <a:rPr lang="fr-CA" baseline="0" dirty="0" smtClean="0"/>
              <a:t>PE : Î.-P.-É.</a:t>
            </a:r>
          </a:p>
          <a:p>
            <a:r>
              <a:rPr lang="fr-CA" baseline="0" dirty="0" smtClean="0"/>
              <a:t>NL : T.-N.-L.</a:t>
            </a:r>
          </a:p>
          <a:p>
            <a:r>
              <a:rPr lang="fr-CA" baseline="0" dirty="0" smtClean="0"/>
              <a:t>TERR* : T.N.-0.*</a:t>
            </a:r>
          </a:p>
          <a:p>
            <a:r>
              <a:rPr lang="fr-CA" baseline="0" dirty="0" smtClean="0"/>
              <a:t>CAN** : Can.**</a:t>
            </a:r>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8</a:t>
            </a:fld>
            <a:endParaRPr lang="en-CA"/>
          </a:p>
        </p:txBody>
      </p:sp>
    </p:spTree>
    <p:extLst>
      <p:ext uri="{BB962C8B-B14F-4D97-AF65-F5344CB8AC3E}">
        <p14:creationId xmlns:p14="http://schemas.microsoft.com/office/powerpoint/2010/main" val="3186092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err="1" smtClean="0"/>
              <a:t>Weighted</a:t>
            </a:r>
            <a:r>
              <a:rPr lang="fr-CA" dirty="0" smtClean="0"/>
              <a:t> </a:t>
            </a:r>
            <a:r>
              <a:rPr lang="fr-CA" dirty="0" err="1" smtClean="0"/>
              <a:t>Median</a:t>
            </a:r>
            <a:r>
              <a:rPr lang="fr-CA" dirty="0" smtClean="0"/>
              <a:t> : Médiane pondérée</a:t>
            </a:r>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9</a:t>
            </a:fld>
            <a:endParaRPr lang="en-CA"/>
          </a:p>
        </p:txBody>
      </p:sp>
    </p:spTree>
    <p:extLst>
      <p:ext uri="{BB962C8B-B14F-4D97-AF65-F5344CB8AC3E}">
        <p14:creationId xmlns:p14="http://schemas.microsoft.com/office/powerpoint/2010/main" val="3462418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err="1" smtClean="0"/>
              <a:t>Low</a:t>
            </a:r>
            <a:r>
              <a:rPr lang="fr-CA" dirty="0" smtClean="0"/>
              <a:t> : Faible</a:t>
            </a:r>
          </a:p>
          <a:p>
            <a:r>
              <a:rPr lang="fr-CA" dirty="0" err="1" smtClean="0"/>
              <a:t>Mid</a:t>
            </a:r>
            <a:r>
              <a:rPr lang="fr-CA" dirty="0" smtClean="0"/>
              <a:t> : Moyen</a:t>
            </a:r>
          </a:p>
          <a:p>
            <a:r>
              <a:rPr lang="fr-CA" dirty="0" smtClean="0"/>
              <a:t>High :</a:t>
            </a:r>
            <a:r>
              <a:rPr lang="fr-CA" baseline="0" dirty="0" smtClean="0"/>
              <a:t> Élevé</a:t>
            </a:r>
            <a:endParaRPr lang="fr-CA" dirty="0" smtClean="0"/>
          </a:p>
          <a:p>
            <a:r>
              <a:rPr lang="fr-CA" dirty="0" err="1" smtClean="0"/>
              <a:t>Cost</a:t>
            </a:r>
            <a:r>
              <a:rPr lang="fr-CA" dirty="0" smtClean="0"/>
              <a:t> of Production : Coût de production</a:t>
            </a:r>
          </a:p>
          <a:p>
            <a:r>
              <a:rPr lang="fr-CA" dirty="0" smtClean="0"/>
              <a:t>Producer </a:t>
            </a:r>
            <a:r>
              <a:rPr lang="fr-CA" dirty="0" err="1" smtClean="0"/>
              <a:t>Margin</a:t>
            </a:r>
            <a:r>
              <a:rPr lang="fr-CA" dirty="0" smtClean="0"/>
              <a:t> : Marge</a:t>
            </a:r>
            <a:r>
              <a:rPr lang="fr-CA" baseline="0" dirty="0" smtClean="0"/>
              <a:t> du producteur</a:t>
            </a:r>
            <a:endParaRPr lang="fr-CA" dirty="0" smtClean="0"/>
          </a:p>
          <a:p>
            <a:r>
              <a:rPr lang="fr-CA" dirty="0" err="1" smtClean="0"/>
              <a:t>Retail</a:t>
            </a:r>
            <a:r>
              <a:rPr lang="fr-CA" baseline="0" dirty="0" smtClean="0"/>
              <a:t> </a:t>
            </a:r>
            <a:r>
              <a:rPr lang="fr-CA" baseline="0" dirty="0" err="1" smtClean="0"/>
              <a:t>Margin</a:t>
            </a:r>
            <a:r>
              <a:rPr lang="fr-CA" baseline="0" dirty="0" smtClean="0"/>
              <a:t> : Marge du détaillant</a:t>
            </a:r>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11</a:t>
            </a:fld>
            <a:endParaRPr lang="en-CA"/>
          </a:p>
        </p:txBody>
      </p:sp>
    </p:spTree>
    <p:extLst>
      <p:ext uri="{BB962C8B-B14F-4D97-AF65-F5344CB8AC3E}">
        <p14:creationId xmlns:p14="http://schemas.microsoft.com/office/powerpoint/2010/main" val="2033277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A" dirty="0" err="1" smtClean="0"/>
              <a:t>Recreational</a:t>
            </a:r>
            <a:r>
              <a:rPr lang="fr-CA" baseline="0" dirty="0" smtClean="0"/>
              <a:t> : À des fins récréatives</a:t>
            </a:r>
          </a:p>
          <a:p>
            <a:r>
              <a:rPr lang="fr-CA" baseline="0" dirty="0" err="1" smtClean="0"/>
              <a:t>Medical</a:t>
            </a:r>
            <a:r>
              <a:rPr lang="fr-CA" baseline="0" dirty="0" smtClean="0"/>
              <a:t> : À des fins médicales</a:t>
            </a:r>
          </a:p>
          <a:p>
            <a:r>
              <a:rPr lang="fr-CA" baseline="0" dirty="0" err="1" smtClean="0"/>
              <a:t>Illicit</a:t>
            </a:r>
            <a:r>
              <a:rPr lang="fr-CA" baseline="0" dirty="0" smtClean="0"/>
              <a:t> : Illicite</a:t>
            </a:r>
          </a:p>
          <a:p>
            <a:r>
              <a:rPr lang="fr-CA" baseline="0" dirty="0" err="1" smtClean="0"/>
              <a:t>Low</a:t>
            </a:r>
            <a:r>
              <a:rPr lang="fr-CA" baseline="0" dirty="0" smtClean="0"/>
              <a:t> </a:t>
            </a:r>
            <a:r>
              <a:rPr lang="fr-CA" baseline="0" dirty="0" err="1" smtClean="0"/>
              <a:t>Estimate</a:t>
            </a:r>
            <a:r>
              <a:rPr lang="fr-CA" baseline="0" dirty="0" smtClean="0"/>
              <a:t> : Estimation basse</a:t>
            </a:r>
          </a:p>
          <a:p>
            <a:r>
              <a:rPr lang="fr-CA" baseline="0" dirty="0" smtClean="0"/>
              <a:t>Middle </a:t>
            </a:r>
            <a:r>
              <a:rPr lang="fr-CA" baseline="0" dirty="0" err="1" smtClean="0"/>
              <a:t>Estimate</a:t>
            </a:r>
            <a:r>
              <a:rPr lang="fr-CA" baseline="0" dirty="0" smtClean="0"/>
              <a:t> : Estimation moyenne</a:t>
            </a:r>
          </a:p>
          <a:p>
            <a:r>
              <a:rPr lang="fr-CA" baseline="0" dirty="0" smtClean="0"/>
              <a:t>High </a:t>
            </a:r>
            <a:r>
              <a:rPr lang="fr-CA" baseline="0" dirty="0" err="1" smtClean="0"/>
              <a:t>Estimate</a:t>
            </a:r>
            <a:r>
              <a:rPr lang="fr-CA" baseline="0" dirty="0" smtClean="0"/>
              <a:t> : Estimation élevée</a:t>
            </a:r>
            <a:endParaRPr lang="fr-CA" dirty="0"/>
          </a:p>
        </p:txBody>
      </p:sp>
      <p:sp>
        <p:nvSpPr>
          <p:cNvPr id="4" name="Espace réservé du numéro de diapositive 3"/>
          <p:cNvSpPr>
            <a:spLocks noGrp="1"/>
          </p:cNvSpPr>
          <p:nvPr>
            <p:ph type="sldNum" sz="quarter" idx="10"/>
          </p:nvPr>
        </p:nvSpPr>
        <p:spPr/>
        <p:txBody>
          <a:bodyPr/>
          <a:lstStyle/>
          <a:p>
            <a:fld id="{84C59B9F-94E0-4D8E-A131-E7EE1C1E0BEB}" type="slidenum">
              <a:rPr lang="en-CA" smtClean="0"/>
              <a:pPr/>
              <a:t>14</a:t>
            </a:fld>
            <a:endParaRPr lang="en-CA"/>
          </a:p>
        </p:txBody>
      </p:sp>
    </p:spTree>
    <p:extLst>
      <p:ext uri="{BB962C8B-B14F-4D97-AF65-F5344CB8AC3E}">
        <p14:creationId xmlns:p14="http://schemas.microsoft.com/office/powerpoint/2010/main" val="20629344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74" name="Picture 5" descr="4573-PBO-LOP-PowerpointTemplate-V1PP.jpg"/>
          <p:cNvPicPr>
            <a:picLocks noChangeAspect="1"/>
          </p:cNvPicPr>
          <p:nvPr/>
        </p:nvPicPr>
        <p:blipFill>
          <a:blip r:embed="rId2" cstate="print"/>
          <a:srcRect/>
          <a:stretch>
            <a:fillRect/>
          </a:stretch>
        </p:blipFill>
        <p:spPr bwMode="auto">
          <a:xfrm>
            <a:off x="0" y="0"/>
            <a:ext cx="9144000" cy="6772275"/>
          </a:xfrm>
          <a:prstGeom prst="rect">
            <a:avLst/>
          </a:prstGeom>
          <a:noFill/>
          <a:ln w="9525">
            <a:noFill/>
            <a:miter lim="800000"/>
            <a:headEnd/>
            <a:tailEnd/>
          </a:ln>
        </p:spPr>
      </p:pic>
      <p:sp>
        <p:nvSpPr>
          <p:cNvPr id="3075" name="Rectangle 3"/>
          <p:cNvSpPr>
            <a:spLocks noGrp="1" noChangeArrowheads="1"/>
          </p:cNvSpPr>
          <p:nvPr>
            <p:ph type="ctrTitle"/>
          </p:nvPr>
        </p:nvSpPr>
        <p:spPr>
          <a:xfrm>
            <a:off x="2514600" y="4752975"/>
            <a:ext cx="6324600" cy="619125"/>
          </a:xfrm>
        </p:spPr>
        <p:txBody>
          <a:bodyPr/>
          <a:lstStyle>
            <a:lvl1pPr algn="r">
              <a:defRPr sz="4000">
                <a:solidFill>
                  <a:schemeClr val="tx1"/>
                </a:solidFill>
              </a:defRPr>
            </a:lvl1pPr>
          </a:lstStyle>
          <a:p>
            <a:r>
              <a:rPr lang="en-CA"/>
              <a:t>Click to edit Master title style</a:t>
            </a:r>
          </a:p>
        </p:txBody>
      </p:sp>
      <p:sp>
        <p:nvSpPr>
          <p:cNvPr id="3076" name="Rectangle 4"/>
          <p:cNvSpPr>
            <a:spLocks noGrp="1" noChangeArrowheads="1"/>
          </p:cNvSpPr>
          <p:nvPr>
            <p:ph type="subTitle" idx="1"/>
          </p:nvPr>
        </p:nvSpPr>
        <p:spPr>
          <a:xfrm>
            <a:off x="2514600" y="5534025"/>
            <a:ext cx="6324600" cy="533400"/>
          </a:xfrm>
        </p:spPr>
        <p:txBody>
          <a:bodyPr/>
          <a:lstStyle>
            <a:lvl1pPr marL="0" indent="0" algn="r">
              <a:buFont typeface="Wingdings" pitchFamily="2" charset="2"/>
              <a:buNone/>
              <a:defRPr sz="3000">
                <a:solidFill>
                  <a:schemeClr val="bg2"/>
                </a:solidFill>
              </a:defRPr>
            </a:lvl1pPr>
          </a:lstStyle>
          <a:p>
            <a:r>
              <a:rPr lang="en-CA"/>
              <a:t>Click to edit Master subtitle style</a:t>
            </a:r>
          </a:p>
        </p:txBody>
      </p:sp>
      <p:sp>
        <p:nvSpPr>
          <p:cNvPr id="5" name="TextBox 4"/>
          <p:cNvSpPr txBox="1"/>
          <p:nvPr userDrawn="1"/>
        </p:nvSpPr>
        <p:spPr>
          <a:xfrm>
            <a:off x="0" y="6423719"/>
            <a:ext cx="9143999" cy="461665"/>
          </a:xfrm>
          <a:prstGeom prst="rect">
            <a:avLst/>
          </a:prstGeom>
          <a:noFill/>
        </p:spPr>
        <p:txBody>
          <a:bodyPr wrap="square" rtlCol="0">
            <a:spAutoFit/>
          </a:bodyPr>
          <a:lstStyle/>
          <a:p>
            <a:pPr algn="ctr"/>
            <a:r>
              <a:rPr lang="en-CA" sz="2400" b="1" dirty="0" smtClean="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rPr>
              <a:t>Embargoed</a:t>
            </a:r>
            <a:r>
              <a:rPr lang="en-CA" sz="2400" b="1" baseline="0" dirty="0" smtClean="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rPr>
              <a:t> until November 1, 2016</a:t>
            </a:r>
            <a:endParaRPr lang="en-CA" sz="2400" b="1" dirty="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743363434"/>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C4C9E2E0-F1C1-413D-9CE2-D5408F6E3C00}"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095222892"/>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2000"/>
            <a:ext cx="2057400" cy="5364163"/>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762000"/>
            <a:ext cx="6019800" cy="5364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fld id="{86429726-63EA-46AA-985D-8B932BEB5FF1}"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828471917"/>
      </p:ext>
    </p:extLst>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Rectangle 6"/>
          <p:cNvSpPr>
            <a:spLocks noGrp="1" noChangeArrowheads="1"/>
          </p:cNvSpPr>
          <p:nvPr>
            <p:ph type="sldNum" sz="quarter" idx="10"/>
          </p:nvPr>
        </p:nvSpPr>
        <p:spPr>
          <a:ln/>
        </p:spPr>
        <p:txBody>
          <a:bodyPr/>
          <a:lstStyle>
            <a:lvl1pPr>
              <a:defRPr/>
            </a:lvl1pPr>
          </a:lstStyle>
          <a:p>
            <a:pPr>
              <a:defRPr/>
            </a:pPr>
            <a:fld id="{A9091B17-55B0-4722-8E73-3D0FEDE3DB8F}" type="slidenum">
              <a:rPr lang="en-CA">
                <a:solidFill>
                  <a:srgbClr val="000000"/>
                </a:solidFill>
              </a:rPr>
              <a:pPr>
                <a:defRPr/>
              </a:pPr>
              <a:t>‹#›</a:t>
            </a:fld>
            <a:endParaRPr lang="en-CA" dirty="0">
              <a:solidFill>
                <a:srgbClr val="000000"/>
              </a:solidFill>
            </a:endParaRPr>
          </a:p>
        </p:txBody>
      </p:sp>
    </p:spTree>
    <p:extLst>
      <p:ext uri="{BB962C8B-B14F-4D97-AF65-F5344CB8AC3E}">
        <p14:creationId xmlns:p14="http://schemas.microsoft.com/office/powerpoint/2010/main" val="992645136"/>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Rectangle 4"/>
          <p:cNvSpPr/>
          <p:nvPr userDrawn="1"/>
        </p:nvSpPr>
        <p:spPr>
          <a:xfrm>
            <a:off x="0" y="5562600"/>
            <a:ext cx="9144000" cy="1295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CA" dirty="0">
              <a:solidFill>
                <a:srgbClr val="FFFFFF"/>
              </a:solidFill>
            </a:endParaRPr>
          </a:p>
        </p:txBody>
      </p:sp>
      <p:sp>
        <p:nvSpPr>
          <p:cNvPr id="4" name="TextBox 3"/>
          <p:cNvSpPr txBox="1"/>
          <p:nvPr userDrawn="1"/>
        </p:nvSpPr>
        <p:spPr>
          <a:xfrm>
            <a:off x="0" y="6423719"/>
            <a:ext cx="9143999" cy="461665"/>
          </a:xfrm>
          <a:prstGeom prst="rect">
            <a:avLst/>
          </a:prstGeom>
          <a:noFill/>
        </p:spPr>
        <p:txBody>
          <a:bodyPr wrap="square" rtlCol="0">
            <a:spAutoFit/>
          </a:bodyPr>
          <a:lstStyle/>
          <a:p>
            <a:pPr algn="ctr"/>
            <a:r>
              <a:rPr lang="en-CA" sz="2400" b="1" dirty="0" smtClean="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rPr>
              <a:t>Embargoed</a:t>
            </a:r>
            <a:r>
              <a:rPr lang="en-CA" sz="2400" b="1" baseline="0" dirty="0" smtClean="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rPr>
              <a:t> until November 1, 2016</a:t>
            </a:r>
            <a:endParaRPr lang="en-CA" sz="2400" b="1" dirty="0">
              <a:solidFill>
                <a:schemeClr val="accent3">
                  <a:lumMod val="85000"/>
                </a:schemeClr>
              </a:solidFill>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67960771"/>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5008F8EF-8850-48CF-A074-E85E52675499}"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915535793"/>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fld id="{C7E4F041-145C-4C75-B805-D296A8C20ED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627902341"/>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fld id="{340A5182-7B11-4B8C-AE62-98AB6D7E8869}"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1439216392"/>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fld id="{EED53A0C-A3D9-4106-B04D-93268BA3EE4D}"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549583525"/>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3"/>
          <p:cNvSpPr/>
          <p:nvPr userDrawn="1"/>
        </p:nvSpPr>
        <p:spPr>
          <a:xfrm>
            <a:off x="0" y="5638800"/>
            <a:ext cx="9144000" cy="1219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CA" dirty="0">
              <a:solidFill>
                <a:srgbClr val="FFFFFF"/>
              </a:solidFill>
            </a:endParaRPr>
          </a:p>
        </p:txBody>
      </p:sp>
    </p:spTree>
    <p:extLst>
      <p:ext uri="{BB962C8B-B14F-4D97-AF65-F5344CB8AC3E}">
        <p14:creationId xmlns:p14="http://schemas.microsoft.com/office/powerpoint/2010/main" val="2786448671"/>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01CB795D-F7C1-43E1-B3E2-8CA50E9DC5D7}"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2416678994"/>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63750C24-DA87-4131-AD2A-5F7A1C6BA69F}" type="slidenum">
              <a:rPr lang="en-CA">
                <a:solidFill>
                  <a:srgbClr val="000000"/>
                </a:solidFill>
              </a:rPr>
              <a:pPr/>
              <a:t>‹#›</a:t>
            </a:fld>
            <a:endParaRPr lang="en-CA" dirty="0">
              <a:solidFill>
                <a:srgbClr val="000000"/>
              </a:solidFill>
            </a:endParaRPr>
          </a:p>
        </p:txBody>
      </p:sp>
    </p:spTree>
    <p:extLst>
      <p:ext uri="{BB962C8B-B14F-4D97-AF65-F5344CB8AC3E}">
        <p14:creationId xmlns:p14="http://schemas.microsoft.com/office/powerpoint/2010/main" val="399385711"/>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2" name="Picture 5" descr="4573-PBO-LOP-PowerpointTemplate-V2PP.jpg"/>
          <p:cNvPicPr>
            <a:picLocks noChangeAspect="1"/>
          </p:cNvPicPr>
          <p:nvPr/>
        </p:nvPicPr>
        <p:blipFill>
          <a:blip r:embed="rId14" cstate="print"/>
          <a:srcRect/>
          <a:stretch>
            <a:fillRect/>
          </a:stretch>
        </p:blipFill>
        <p:spPr bwMode="auto">
          <a:xfrm>
            <a:off x="0" y="0"/>
            <a:ext cx="9144000" cy="6772275"/>
          </a:xfrm>
          <a:prstGeom prst="rect">
            <a:avLst/>
          </a:prstGeom>
          <a:noFill/>
          <a:ln w="9525">
            <a:noFill/>
            <a:miter lim="800000"/>
            <a:headEnd/>
            <a:tailEnd/>
          </a:ln>
        </p:spPr>
      </p:pic>
      <p:sp>
        <p:nvSpPr>
          <p:cNvPr id="1026" name="Rectangle 2"/>
          <p:cNvSpPr>
            <a:spLocks noGrp="1" noChangeArrowheads="1"/>
          </p:cNvSpPr>
          <p:nvPr>
            <p:ph type="title"/>
          </p:nvPr>
        </p:nvSpPr>
        <p:spPr bwMode="auto">
          <a:xfrm>
            <a:off x="457200" y="762000"/>
            <a:ext cx="8229600" cy="655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CA"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p>
        </p:txBody>
      </p:sp>
      <p:sp>
        <p:nvSpPr>
          <p:cNvPr id="1030" name="Rectangle 6"/>
          <p:cNvSpPr>
            <a:spLocks noGrp="1" noChangeArrowheads="1"/>
          </p:cNvSpPr>
          <p:nvPr>
            <p:ph type="sldNum" sz="quarter" idx="4"/>
          </p:nvPr>
        </p:nvSpPr>
        <p:spPr bwMode="auto">
          <a:xfrm>
            <a:off x="7924800" y="6102350"/>
            <a:ext cx="762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base">
              <a:spcBef>
                <a:spcPct val="0"/>
              </a:spcBef>
              <a:spcAft>
                <a:spcPct val="0"/>
              </a:spcAft>
            </a:pPr>
            <a:fld id="{605159AD-214B-4F69-A21A-6C7598B91E02}" type="slidenum">
              <a:rPr lang="en-CA">
                <a:solidFill>
                  <a:srgbClr val="000000"/>
                </a:solidFill>
              </a:rPr>
              <a:pPr fontAlgn="base">
                <a:spcBef>
                  <a:spcPct val="0"/>
                </a:spcBef>
                <a:spcAft>
                  <a:spcPct val="0"/>
                </a:spcAft>
              </a:pPr>
              <a:t>‹#›</a:t>
            </a:fld>
            <a:endParaRPr lang="en-CA" dirty="0">
              <a:solidFill>
                <a:srgbClr val="000000"/>
              </a:solidFill>
            </a:endParaRPr>
          </a:p>
        </p:txBody>
      </p:sp>
    </p:spTree>
    <p:extLst>
      <p:ext uri="{BB962C8B-B14F-4D97-AF65-F5344CB8AC3E}">
        <p14:creationId xmlns:p14="http://schemas.microsoft.com/office/powerpoint/2010/main" val="78434203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slow">
    <p:push dir="u"/>
  </p:transition>
  <p:hf hdr="0" ftr="0" dt="0"/>
  <p:txStyles>
    <p:title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p:titleStyle>
    <p:bodyStyle>
      <a:lvl1pPr marL="342900" indent="-342900" algn="l" rtl="0" fontAlgn="base">
        <a:spcBef>
          <a:spcPct val="20000"/>
        </a:spcBef>
        <a:spcAft>
          <a:spcPct val="0"/>
        </a:spcAft>
        <a:buFont typeface="Wingdings" pitchFamily="2" charset="2"/>
        <a:buChar char="§"/>
        <a:defRPr sz="3200">
          <a:solidFill>
            <a:schemeClr val="tx1"/>
          </a:solidFill>
          <a:latin typeface="+mn-lt"/>
          <a:ea typeface="+mn-ea"/>
          <a:cs typeface="+mn-cs"/>
        </a:defRPr>
      </a:lvl1pPr>
      <a:lvl2pPr marL="742950" indent="-285750" algn="l" rtl="0" fontAlgn="base">
        <a:spcBef>
          <a:spcPct val="20000"/>
        </a:spcBef>
        <a:spcAft>
          <a:spcPct val="0"/>
        </a:spcAft>
        <a:buFont typeface="Wingdings" pitchFamily="2" charset="2"/>
        <a:buChar char="§"/>
        <a:defRPr sz="2800">
          <a:solidFill>
            <a:schemeClr val="tx1"/>
          </a:solidFill>
          <a:latin typeface="+mn-lt"/>
        </a:defRPr>
      </a:lvl2pPr>
      <a:lvl3pPr marL="1143000" indent="-228600" algn="l" rtl="0" fontAlgn="base">
        <a:spcBef>
          <a:spcPct val="20000"/>
        </a:spcBef>
        <a:spcAft>
          <a:spcPct val="0"/>
        </a:spcAft>
        <a:buFont typeface="Wingdings" pitchFamily="2" charset="2"/>
        <a:buChar char="§"/>
        <a:defRPr sz="2400">
          <a:solidFill>
            <a:schemeClr val="tx1"/>
          </a:solidFill>
          <a:latin typeface="+mn-lt"/>
        </a:defRPr>
      </a:lvl3pPr>
      <a:lvl4pPr marL="1600200" indent="-228600" algn="l" rtl="0" fontAlgn="base">
        <a:spcBef>
          <a:spcPct val="20000"/>
        </a:spcBef>
        <a:spcAft>
          <a:spcPct val="0"/>
        </a:spcAft>
        <a:buFont typeface="Wingdings" pitchFamily="2" charset="2"/>
        <a:buChar char="§"/>
        <a:defRPr sz="2000">
          <a:solidFill>
            <a:schemeClr val="tx1"/>
          </a:solidFill>
          <a:latin typeface="+mn-lt"/>
        </a:defRPr>
      </a:lvl4pPr>
      <a:lvl5pPr marL="2057400" indent="-228600" algn="l" rtl="0" fontAlgn="base">
        <a:spcBef>
          <a:spcPct val="20000"/>
        </a:spcBef>
        <a:spcAft>
          <a:spcPct val="0"/>
        </a:spcAft>
        <a:buFont typeface="Wingdings" pitchFamily="2" charset="2"/>
        <a:buChar char="§"/>
        <a:defRPr sz="2000">
          <a:solidFill>
            <a:schemeClr val="tx1"/>
          </a:solidFill>
          <a:latin typeface="+mn-lt"/>
        </a:defRPr>
      </a:lvl5pPr>
      <a:lvl6pPr marL="2514600" indent="-228600" algn="l" rtl="0" fontAlgn="base">
        <a:spcBef>
          <a:spcPct val="20000"/>
        </a:spcBef>
        <a:spcAft>
          <a:spcPct val="0"/>
        </a:spcAft>
        <a:buFont typeface="Wingdings" pitchFamily="2" charset="2"/>
        <a:buChar char="§"/>
        <a:defRPr sz="2000">
          <a:solidFill>
            <a:schemeClr val="tx1"/>
          </a:solidFill>
          <a:latin typeface="+mn-lt"/>
        </a:defRPr>
      </a:lvl6pPr>
      <a:lvl7pPr marL="2971800" indent="-228600" algn="l" rtl="0" fontAlgn="base">
        <a:spcBef>
          <a:spcPct val="20000"/>
        </a:spcBef>
        <a:spcAft>
          <a:spcPct val="0"/>
        </a:spcAft>
        <a:buFont typeface="Wingdings" pitchFamily="2" charset="2"/>
        <a:buChar char="§"/>
        <a:defRPr sz="2000">
          <a:solidFill>
            <a:schemeClr val="tx1"/>
          </a:solidFill>
          <a:latin typeface="+mn-lt"/>
        </a:defRPr>
      </a:lvl7pPr>
      <a:lvl8pPr marL="3429000" indent="-228600" algn="l" rtl="0" fontAlgn="base">
        <a:spcBef>
          <a:spcPct val="20000"/>
        </a:spcBef>
        <a:spcAft>
          <a:spcPct val="0"/>
        </a:spcAft>
        <a:buFont typeface="Wingdings" pitchFamily="2" charset="2"/>
        <a:buChar char="§"/>
        <a:defRPr sz="2000">
          <a:solidFill>
            <a:schemeClr val="tx1"/>
          </a:solidFill>
          <a:latin typeface="+mn-lt"/>
        </a:defRPr>
      </a:lvl8pPr>
      <a:lvl9pPr marL="3886200" indent="-228600" algn="l" rtl="0" fontAlgn="base">
        <a:spcBef>
          <a:spcPct val="20000"/>
        </a:spcBef>
        <a:spcAft>
          <a:spcPct val="0"/>
        </a:spcAft>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notesSlide" Target="../notesSlides/notesSlide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Layout" Target="../slideLayouts/slideLayout1.xml"/><Relationship Id="rId5" Type="http://schemas.openxmlformats.org/officeDocument/2006/relationships/tags" Target="../tags/tag5.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tags" Target="../tags/tag42.xml"/><Relationship Id="rId7" Type="http://schemas.openxmlformats.org/officeDocument/2006/relationships/image" Target="../media/image3.png"/><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tags" Target="../tags/tag43.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chart" Target="../charts/chart6.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image" Target="../media/image3.png"/><Relationship Id="rId5" Type="http://schemas.openxmlformats.org/officeDocument/2006/relationships/slideLayout" Target="../slideLayouts/slideLayout2.xml"/><Relationship Id="rId4" Type="http://schemas.openxmlformats.org/officeDocument/2006/relationships/tags" Target="../tags/tag50.xml"/></Relationships>
</file>

<file path=ppt/slides/_rels/slide14.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tags" Target="../tags/tag53.xml"/><Relationship Id="rId7" Type="http://schemas.openxmlformats.org/officeDocument/2006/relationships/image" Target="../media/image3.png"/><Relationship Id="rId2" Type="http://schemas.openxmlformats.org/officeDocument/2006/relationships/tags" Target="../tags/tag52.xml"/><Relationship Id="rId1" Type="http://schemas.openxmlformats.org/officeDocument/2006/relationships/tags" Target="../tags/tag51.xml"/><Relationship Id="rId6" Type="http://schemas.openxmlformats.org/officeDocument/2006/relationships/notesSlide" Target="../notesSlides/notesSlide9.xml"/><Relationship Id="rId5" Type="http://schemas.openxmlformats.org/officeDocument/2006/relationships/slideLayout" Target="../slideLayouts/slideLayout2.xml"/><Relationship Id="rId4" Type="http://schemas.openxmlformats.org/officeDocument/2006/relationships/tags" Target="../tags/tag54.xml"/></Relationships>
</file>

<file path=ppt/slides/_rels/slide15.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3.png"/><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image" Target="../media/image3.png"/><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11.xml"/><Relationship Id="rId7"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9"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tags" Target="../tags/tag17.xml"/><Relationship Id="rId7" Type="http://schemas.openxmlformats.org/officeDocument/2006/relationships/image" Target="../media/image3.png"/><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18.xml"/></Relationships>
</file>

<file path=ppt/slides/_rels/slide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tags" Target="../tags/tag24.xml"/><Relationship Id="rId7" Type="http://schemas.openxmlformats.org/officeDocument/2006/relationships/image" Target="../media/image3.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25.xml"/></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3.png"/><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tags" Target="../tags/tag31.xml"/><Relationship Id="rId7" Type="http://schemas.openxmlformats.org/officeDocument/2006/relationships/image" Target="../media/image3.png"/><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9.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tags" Target="../tags/tag35.xml"/><Relationship Id="rId7" Type="http://schemas.openxmlformats.org/officeDocument/2006/relationships/image" Target="../media/image3.png"/><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7.xml"/><Relationship Id="rId5" Type="http://schemas.openxmlformats.org/officeDocument/2006/relationships/slideLayout" Target="../slideLayouts/slideLayout2.xml"/><Relationship Id="rId4" Type="http://schemas.openxmlformats.org/officeDocument/2006/relationships/tags" Target="../tags/tag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ctrTitle"/>
            <p:custDataLst>
              <p:tags r:id="rId1"/>
            </p:custDataLst>
          </p:nvPr>
        </p:nvSpPr>
        <p:spPr>
          <a:xfrm>
            <a:off x="0" y="3055560"/>
            <a:ext cx="9144000" cy="1584176"/>
          </a:xfrm>
        </p:spPr>
        <p:txBody>
          <a:bodyPr/>
          <a:lstStyle/>
          <a:p>
            <a:pPr algn="ctr"/>
            <a:r>
              <a:rPr lang="fr-CA" sz="3600" b="1" kern="1200" dirty="0" smtClean="0">
                <a:solidFill>
                  <a:prstClr val="black"/>
                </a:solidFill>
                <a:effectLst>
                  <a:outerShdw blurRad="50800" dist="38100" dir="2700000" algn="tl" rotWithShape="0">
                    <a:prstClr val="black">
                      <a:alpha val="40000"/>
                    </a:prstClr>
                  </a:outerShdw>
                </a:effectLst>
                <a:latin typeface="Segoe UI" panose="020B0502040204020203" pitchFamily="34" charset="0"/>
                <a:ea typeface="Segoe UI" panose="020B0502040204020203" pitchFamily="34" charset="0"/>
                <a:cs typeface="Segoe UI" panose="020B0502040204020203" pitchFamily="34" charset="0"/>
              </a:rPr>
              <a:t>Considérations économiques et financières de la légalisation du cannabis</a:t>
            </a:r>
            <a:endParaRPr lang="fr-CA" sz="3600" b="1" i="1" dirty="0">
              <a:solidFill>
                <a:srgbClr val="FF0000"/>
              </a:solidFill>
              <a:effectLst>
                <a:outerShdw blurRad="50800" dist="38100" dir="2700000" algn="tl" rotWithShape="0">
                  <a:prstClr val="black">
                    <a:alpha val="40000"/>
                  </a:prstClr>
                </a:outerShdw>
              </a:effectLst>
              <a:latin typeface="Segoe UI" panose="020B0502040204020203" pitchFamily="34" charset="0"/>
              <a:ea typeface="Segoe UI" panose="020B0502040204020203" pitchFamily="34" charset="0"/>
              <a:cs typeface="Segoe UI" panose="020B0502040204020203" pitchFamily="34" charset="0"/>
            </a:endParaRPr>
          </a:p>
        </p:txBody>
      </p:sp>
      <p:sp>
        <p:nvSpPr>
          <p:cNvPr id="8" name="Rectangle 3"/>
          <p:cNvSpPr>
            <a:spLocks noGrp="1" noChangeArrowheads="1"/>
          </p:cNvSpPr>
          <p:nvPr>
            <p:ph type="subTitle" idx="1"/>
            <p:custDataLst>
              <p:tags r:id="rId2"/>
            </p:custDataLst>
          </p:nvPr>
        </p:nvSpPr>
        <p:spPr>
          <a:xfrm>
            <a:off x="1691680" y="4725144"/>
            <a:ext cx="7315200" cy="533400"/>
          </a:xfrm>
        </p:spPr>
        <p:txBody>
          <a:bodyPr/>
          <a:lstStyle/>
          <a:p>
            <a:pPr>
              <a:spcBef>
                <a:spcPct val="0"/>
              </a:spcBef>
            </a:pPr>
            <a:r>
              <a:rPr lang="fr-CA" sz="1800" dirty="0" smtClean="0">
                <a:latin typeface="Segoe UI" panose="020B0502040204020203" pitchFamily="34" charset="0"/>
                <a:ea typeface="Segoe UI" panose="020B0502040204020203" pitchFamily="34" charset="0"/>
                <a:cs typeface="Segoe UI" panose="020B0502040204020203" pitchFamily="34" charset="0"/>
              </a:rPr>
              <a:t>Présentation au Groupe de travail sur la</a:t>
            </a:r>
          </a:p>
          <a:p>
            <a:pPr>
              <a:spcBef>
                <a:spcPct val="0"/>
              </a:spcBef>
            </a:pPr>
            <a:r>
              <a:rPr lang="fr-CA" sz="1800" dirty="0" smtClean="0">
                <a:latin typeface="Segoe UI" panose="020B0502040204020203" pitchFamily="34" charset="0"/>
                <a:ea typeface="Segoe UI" panose="020B0502040204020203" pitchFamily="34" charset="0"/>
                <a:cs typeface="Segoe UI" panose="020B0502040204020203" pitchFamily="34" charset="0"/>
              </a:rPr>
              <a:t>légalisation et la réglementation de la marijuana</a:t>
            </a:r>
            <a:endParaRPr lang="fr-CA" sz="1800" dirty="0">
              <a:latin typeface="Segoe UI" panose="020B0502040204020203" pitchFamily="34" charset="0"/>
              <a:ea typeface="Segoe UI" panose="020B0502040204020203" pitchFamily="34" charset="0"/>
              <a:cs typeface="Segoe UI" panose="020B0502040204020203" pitchFamily="34" charset="0"/>
            </a:endParaRPr>
          </a:p>
        </p:txBody>
      </p:sp>
      <p:sp>
        <p:nvSpPr>
          <p:cNvPr id="5" name="Rectangle 4"/>
          <p:cNvSpPr>
            <a:spLocks noChangeArrowheads="1"/>
          </p:cNvSpPr>
          <p:nvPr>
            <p:custDataLst>
              <p:tags r:id="rId3"/>
            </p:custDataLst>
          </p:nvPr>
        </p:nvSpPr>
        <p:spPr bwMode="auto">
          <a:xfrm>
            <a:off x="493712" y="4826099"/>
            <a:ext cx="8686800" cy="619125"/>
          </a:xfrm>
          <a:prstGeom prst="rect">
            <a:avLst/>
          </a:prstGeom>
          <a:noFill/>
          <a:ln w="9525">
            <a:noFill/>
            <a:miter lim="800000"/>
            <a:headEnd/>
            <a:tailEnd/>
          </a:ln>
        </p:spPr>
        <p:txBody>
          <a:bodyPr anchor="ctr"/>
          <a:lstStyle/>
          <a:p>
            <a:pPr algn="r" fontAlgn="base">
              <a:spcBef>
                <a:spcPct val="0"/>
              </a:spcBef>
              <a:spcAft>
                <a:spcPct val="0"/>
              </a:spcAft>
            </a:pPr>
            <a:endParaRPr lang="fr-CA" sz="2000" b="1" dirty="0">
              <a:solidFill>
                <a:srgbClr val="FFFFFF">
                  <a:lumMod val="50000"/>
                </a:srgbClr>
              </a:solidFill>
              <a:latin typeface="Segoe UI" panose="020B0502040204020203" pitchFamily="34" charset="0"/>
              <a:ea typeface="Segoe UI" panose="020B0502040204020203" pitchFamily="34" charset="0"/>
              <a:cs typeface="Segoe UI" panose="020B0502040204020203" pitchFamily="34" charset="0"/>
            </a:endParaRPr>
          </a:p>
        </p:txBody>
      </p:sp>
      <p:sp>
        <p:nvSpPr>
          <p:cNvPr id="9" name="Rectangle 8"/>
          <p:cNvSpPr>
            <a:spLocks noChangeArrowheads="1"/>
          </p:cNvSpPr>
          <p:nvPr>
            <p:custDataLst>
              <p:tags r:id="rId4"/>
            </p:custDataLst>
          </p:nvPr>
        </p:nvSpPr>
        <p:spPr bwMode="auto">
          <a:xfrm>
            <a:off x="179512" y="5475063"/>
            <a:ext cx="4536504" cy="1369524"/>
          </a:xfrm>
          <a:prstGeom prst="rect">
            <a:avLst/>
          </a:prstGeom>
          <a:noFill/>
          <a:ln w="9525">
            <a:noFill/>
            <a:miter lim="800000"/>
            <a:headEnd/>
            <a:tailEnd/>
          </a:ln>
        </p:spPr>
        <p:txBody>
          <a:bodyPr anchor="ctr"/>
          <a:lstStyle/>
          <a:p>
            <a:pPr fontAlgn="base">
              <a:spcBef>
                <a:spcPct val="0"/>
              </a:spcBef>
              <a:spcAft>
                <a:spcPct val="0"/>
              </a:spcAft>
            </a:pPr>
            <a:endParaRPr lang="fr-CA"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0" name="Rectangle 9"/>
          <p:cNvSpPr>
            <a:spLocks noChangeArrowheads="1"/>
          </p:cNvSpPr>
          <p:nvPr>
            <p:custDataLst>
              <p:tags r:id="rId5"/>
            </p:custDataLst>
          </p:nvPr>
        </p:nvSpPr>
        <p:spPr bwMode="auto">
          <a:xfrm>
            <a:off x="3995936" y="5125981"/>
            <a:ext cx="5065954" cy="1399363"/>
          </a:xfrm>
          <a:prstGeom prst="rect">
            <a:avLst/>
          </a:prstGeom>
          <a:noFill/>
          <a:ln w="9525">
            <a:noFill/>
            <a:miter lim="800000"/>
            <a:headEnd/>
            <a:tailEnd/>
          </a:ln>
        </p:spPr>
        <p:txBody>
          <a:bodyPr anchor="ctr"/>
          <a:lstStyle/>
          <a:p>
            <a:pPr algn="r" fontAlgn="base">
              <a:spcBef>
                <a:spcPct val="0"/>
              </a:spcBef>
              <a:spcAft>
                <a:spcPct val="0"/>
              </a:spcAft>
            </a:pPr>
            <a:r>
              <a:rPr lang="fr-CA" dirty="0" smtClean="0">
                <a:latin typeface="Segoe UI" panose="020B0502040204020203" pitchFamily="34" charset="0"/>
                <a:ea typeface="Segoe UI" panose="020B0502040204020203" pitchFamily="34" charset="0"/>
                <a:cs typeface="Segoe UI" panose="020B0502040204020203" pitchFamily="34" charset="0"/>
              </a:rPr>
              <a:t>29 septembre 2016</a:t>
            </a:r>
          </a:p>
          <a:p>
            <a:pPr algn="r" fontAlgn="base">
              <a:spcBef>
                <a:spcPct val="0"/>
              </a:spcBef>
              <a:spcAft>
                <a:spcPct val="0"/>
              </a:spcAft>
            </a:pPr>
            <a:r>
              <a:rPr lang="fr-CA" dirty="0" smtClean="0">
                <a:latin typeface="Segoe UI" panose="020B0502040204020203" pitchFamily="34" charset="0"/>
                <a:ea typeface="Segoe UI" panose="020B0502040204020203" pitchFamily="34" charset="0"/>
                <a:cs typeface="Segoe UI" panose="020B0502040204020203" pitchFamily="34" charset="0"/>
              </a:rPr>
              <a:t>Nigel </a:t>
            </a:r>
            <a:r>
              <a:rPr lang="fr-CA" dirty="0" err="1" smtClean="0">
                <a:latin typeface="Segoe UI" panose="020B0502040204020203" pitchFamily="34" charset="0"/>
                <a:ea typeface="Segoe UI" panose="020B0502040204020203" pitchFamily="34" charset="0"/>
                <a:cs typeface="Segoe UI" panose="020B0502040204020203" pitchFamily="34" charset="0"/>
              </a:rPr>
              <a:t>Wodrich</a:t>
            </a:r>
            <a:endParaRPr lang="fr-CA" dirty="0" smtClean="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27859638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5564614" cy="609020"/>
            <a:chOff x="375538" y="780894"/>
            <a:chExt cx="5564614" cy="609020"/>
          </a:xfrm>
        </p:grpSpPr>
        <p:sp>
          <p:nvSpPr>
            <p:cNvPr id="5" name="Rectangle 2"/>
            <p:cNvSpPr txBox="1">
              <a:spLocks noChangeArrowheads="1"/>
            </p:cNvSpPr>
            <p:nvPr/>
          </p:nvSpPr>
          <p:spPr>
            <a:xfrm>
              <a:off x="1046282" y="797372"/>
              <a:ext cx="4893870"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Prix : Marché légal</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10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6330" y="1772816"/>
            <a:ext cx="8338525" cy="4555093"/>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 prix de détail légal avant taxes peut être divisé en trois éléments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Coût (tout compris) de la marchandise vendue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Marge du producteur</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Marge du détaillant</a:t>
            </a:r>
          </a:p>
          <a:p>
            <a:pPr marL="742950" lvl="1" indent="-285750">
              <a:buFont typeface="Courier New" panose="02070309020205020404" pitchFamily="49" charset="0"/>
              <a:buChar char="o"/>
            </a:pP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Outre ces éléments, plusieurs facteurs peuvent influencer le prix légal avant taxes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Fardeau réglementaire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Pénuries de stocks</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Concurrence industrielle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Modèle de distribution</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Prix sur le marché noir</a:t>
            </a:r>
          </a:p>
          <a:p>
            <a:pPr marL="742950" lvl="1" indent="-285750"/>
            <a:endParaRPr lang="fr-CA" sz="14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À mesure que le marché légal prendra de la maturité, le prix avant taxes subira des pressions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à la baisse, à mesure que le coût de la marchandise vendue diminuera;</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à la hausse ou à la baisse, selon l’évolution des goûts des consommateurs et des produits offerts.</a:t>
            </a:r>
          </a:p>
        </p:txBody>
      </p:sp>
    </p:spTree>
    <p:extLst>
      <p:ext uri="{BB962C8B-B14F-4D97-AF65-F5344CB8AC3E}">
        <p14:creationId xmlns:p14="http://schemas.microsoft.com/office/powerpoint/2010/main" val="848017508"/>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8808422" cy="609020"/>
            <a:chOff x="375538" y="780894"/>
            <a:chExt cx="6212686" cy="609020"/>
          </a:xfrm>
        </p:grpSpPr>
        <p:sp>
          <p:nvSpPr>
            <p:cNvPr id="5" name="Rectangle 2"/>
            <p:cNvSpPr txBox="1">
              <a:spLocks noChangeArrowheads="1"/>
            </p:cNvSpPr>
            <p:nvPr/>
          </p:nvSpPr>
          <p:spPr>
            <a:xfrm>
              <a:off x="1046282" y="797372"/>
              <a:ext cx="554194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Cannabis légal : Projection des prix avant taxes</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11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custDataLst>
              <p:tags r:id="rId3"/>
            </p:custDataLst>
          </p:nvPr>
        </p:nvSpPr>
        <p:spPr>
          <a:xfrm>
            <a:off x="899590" y="5744869"/>
            <a:ext cx="7598453" cy="492443"/>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Sources : Calculs du DPB, en consultation avec plusieurs producteurs autorisés et selon les états financiers de ces derniers.</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8" name="Chart 7"/>
          <p:cNvGraphicFramePr>
            <a:graphicFrameLocks/>
          </p:cNvGraphicFramePr>
          <p:nvPr>
            <p:custDataLst>
              <p:tags r:id="rId4"/>
            </p:custDataLst>
            <p:extLst>
              <p:ext uri="{D42A27DB-BD31-4B8C-83A1-F6EECF244321}">
                <p14:modId xmlns:p14="http://schemas.microsoft.com/office/powerpoint/2010/main" val="1796738846"/>
              </p:ext>
            </p:extLst>
          </p:nvPr>
        </p:nvGraphicFramePr>
        <p:xfrm>
          <a:off x="899592" y="1844824"/>
          <a:ext cx="7598453" cy="3997519"/>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434302581"/>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7" y="680361"/>
            <a:ext cx="6784751" cy="652134"/>
            <a:chOff x="375537" y="585490"/>
            <a:chExt cx="5273474" cy="652134"/>
          </a:xfrm>
        </p:grpSpPr>
        <p:sp>
          <p:nvSpPr>
            <p:cNvPr id="5" name="Rectangle 2"/>
            <p:cNvSpPr txBox="1">
              <a:spLocks noChangeArrowheads="1"/>
            </p:cNvSpPr>
            <p:nvPr/>
          </p:nvSpPr>
          <p:spPr>
            <a:xfrm>
              <a:off x="1043173" y="661560"/>
              <a:ext cx="4605838"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Répercussions financières</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9970315">
              <a:off x="375537" y="585490"/>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12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6329" y="1332495"/>
            <a:ext cx="8338525" cy="5755422"/>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Avant même d’appliquer la taxe d’accise (seulement la taxe de vente), le prix du cannabis légal sera en 2018 comparable à celui du cannabis sur le marché illicite en 2015-2016. </a:t>
            </a: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En outre, la légalisation pourrait entraîner une baisse des prix sur le marché illicite en 2018.</a:t>
            </a:r>
          </a:p>
          <a:p>
            <a:pPr lvl="1"/>
            <a:endParaRPr lang="fr-CA" sz="11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 gouvernement dispose de peu de marge de manœuvre financière pour atteindre son objectif de réduire le rôle du marché illicite. </a:t>
            </a: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L’expérience des États du Colorado et de Washington montre l’importance de fixer un prix concurrentiel au cannabis légal.</a:t>
            </a:r>
          </a:p>
          <a:p>
            <a:pPr marL="742950" lvl="1" indent="-285750"/>
            <a:endParaRPr lang="fr-CA" sz="11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La politique financière se fondera sur un compromis entre réduire le rôle du marché illicite et encourager la consommation. </a:t>
            </a:r>
          </a:p>
          <a:p>
            <a:pPr marL="742950" lvl="1" indent="-285750"/>
            <a:endParaRPr lang="fr-CA" sz="11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Dans l’ensemble, les recettes fiscales seront modestes au début de la légalisation. </a:t>
            </a: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Nonobstant le contrôle de l’application sans précédent sur le marché illicite et un grand virage vers le marché légal.</a:t>
            </a:r>
          </a:p>
          <a:p>
            <a:pPr marL="742950" lvl="1" indent="-285750">
              <a:buFont typeface="Courier New" panose="02070309020205020404" pitchFamily="49" charset="0"/>
              <a:buChar char="o"/>
            </a:pPr>
            <a:endParaRPr lang="fr-CA" sz="11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À mesure que le marché légal prendra de la maturité, les recettes fiscales augmenteront probablement. </a:t>
            </a: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La marge de manœuvre financière sera plus grande à mesure que les coûts de production diminueront. </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Les revenus augmenteront parallèlement à la participation accrue sur le marché légal.</a:t>
            </a:r>
          </a:p>
        </p:txBody>
      </p:sp>
    </p:spTree>
    <p:extLst>
      <p:ext uri="{BB962C8B-B14F-4D97-AF65-F5344CB8AC3E}">
        <p14:creationId xmlns:p14="http://schemas.microsoft.com/office/powerpoint/2010/main" val="2448741251"/>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752606"/>
            <a:ext cx="7580838" cy="609020"/>
            <a:chOff x="375538" y="780894"/>
            <a:chExt cx="6212686" cy="609020"/>
          </a:xfrm>
        </p:grpSpPr>
        <p:sp>
          <p:nvSpPr>
            <p:cNvPr id="5" name="Rectangle 2"/>
            <p:cNvSpPr txBox="1">
              <a:spLocks noChangeArrowheads="1"/>
            </p:cNvSpPr>
            <p:nvPr/>
          </p:nvSpPr>
          <p:spPr>
            <a:xfrm>
              <a:off x="1046282" y="797372"/>
              <a:ext cx="554194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Prix illégal du cannabis et prix légal du cannabis après taxes</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13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custDataLst>
              <p:tags r:id="rId3"/>
            </p:custDataLst>
          </p:nvPr>
        </p:nvSpPr>
        <p:spPr>
          <a:xfrm>
            <a:off x="899589" y="5894873"/>
            <a:ext cx="7598453" cy="292388"/>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 : Calculs du DPB</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8" name="Chart 7"/>
          <p:cNvGraphicFramePr>
            <a:graphicFrameLocks/>
          </p:cNvGraphicFramePr>
          <p:nvPr>
            <p:custDataLst>
              <p:tags r:id="rId4"/>
            </p:custDataLst>
            <p:extLst>
              <p:ext uri="{D42A27DB-BD31-4B8C-83A1-F6EECF244321}">
                <p14:modId xmlns:p14="http://schemas.microsoft.com/office/powerpoint/2010/main" val="1026146078"/>
              </p:ext>
            </p:extLst>
          </p:nvPr>
        </p:nvGraphicFramePr>
        <p:xfrm>
          <a:off x="846386" y="2060848"/>
          <a:ext cx="7704858" cy="383402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2117790820"/>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7436822" cy="609020"/>
            <a:chOff x="375538" y="780894"/>
            <a:chExt cx="6212686" cy="609020"/>
          </a:xfrm>
        </p:grpSpPr>
        <p:sp>
          <p:nvSpPr>
            <p:cNvPr id="5" name="Rectangle 2"/>
            <p:cNvSpPr txBox="1">
              <a:spLocks noChangeArrowheads="1"/>
            </p:cNvSpPr>
            <p:nvPr/>
          </p:nvSpPr>
          <p:spPr>
            <a:xfrm>
              <a:off x="1046282" y="797372"/>
              <a:ext cx="554194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Part de marché, Colorado, 2014</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14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custDataLst>
              <p:tags r:id="rId3"/>
            </p:custDataLst>
          </p:nvPr>
        </p:nvSpPr>
        <p:spPr>
          <a:xfrm>
            <a:off x="899590" y="5748679"/>
            <a:ext cx="7598453" cy="292388"/>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Sources : Calculs du DPB; département du Revenu du Colorado (2015); Light et al. (2014)</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8" name="Chart 7"/>
          <p:cNvGraphicFramePr/>
          <p:nvPr>
            <p:custDataLst>
              <p:tags r:id="rId4"/>
            </p:custDataLst>
            <p:extLst>
              <p:ext uri="{D42A27DB-BD31-4B8C-83A1-F6EECF244321}">
                <p14:modId xmlns:p14="http://schemas.microsoft.com/office/powerpoint/2010/main" val="3037152511"/>
              </p:ext>
            </p:extLst>
          </p:nvPr>
        </p:nvGraphicFramePr>
        <p:xfrm>
          <a:off x="899591" y="1604966"/>
          <a:ext cx="7458310" cy="3997519"/>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87425411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3444" y="600427"/>
            <a:ext cx="6572726" cy="609020"/>
            <a:chOff x="375538" y="780894"/>
            <a:chExt cx="6572726" cy="609020"/>
          </a:xfrm>
        </p:grpSpPr>
        <p:sp>
          <p:nvSpPr>
            <p:cNvPr id="5" name="Rectangle 2"/>
            <p:cNvSpPr txBox="1">
              <a:spLocks noChangeArrowheads="1"/>
            </p:cNvSpPr>
            <p:nvPr/>
          </p:nvSpPr>
          <p:spPr>
            <a:xfrm>
              <a:off x="1046282" y="797372"/>
              <a:ext cx="590198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Conclusion</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862737"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15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5535" y="1057252"/>
            <a:ext cx="8338525" cy="5824671"/>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Il y a un manque de données économiques et financières, et celles qui existent sont anciennes ou ne sont pas propres au Canada.</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Les décideurs auront besoin d’un plus grand nombre de données sur le Canada, ainsi que de meilleures données. </a:t>
            </a:r>
          </a:p>
          <a:p>
            <a:pPr marL="742950" lvl="1" indent="-285750">
              <a:buFont typeface="Courier New" panose="02070309020205020404" pitchFamily="49" charset="0"/>
              <a:buChar char="o"/>
            </a:pP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Les choix réglementaires et législatifs à faire auront des répercussions sur la consommation, les prix et les recettes fiscales</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Âge légal pour acheter du cannabis</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Éducation en matière de santé publique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Fardeau réglementaire imposé à l’industrie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Modèle de distribution, modèle industriel</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L’avenir de la marijuana à des fins médicales (RACFM)</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Niveau d’imposition sur la marijuana à des fins récréatives</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Contrôle d’application sur le marché illicite</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Achat par des non-résidents et exportation</a:t>
            </a:r>
          </a:p>
          <a:p>
            <a:pPr marL="285750" indent="-285750"/>
            <a:endParaRPr lang="fr-CA" sz="105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Aussi, on ne connaît pas l’incidence de certains facteurs sur les prévisions de marché, surtout ceux découlant de la légalisation :  </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Changement à la fréquence de consommation</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Nouveaux produits fabriqués avec de la marijuana (vaporisateurs, lotions, produits comestibles, baumes, concentrés cristallisés (</a:t>
            </a:r>
            <a:r>
              <a:rPr lang="fr-CA" sz="1400" i="1" dirty="0" err="1" smtClean="0">
                <a:latin typeface="Segoe UI" panose="020B0502040204020203" pitchFamily="34" charset="0"/>
                <a:ea typeface="Segoe UI" panose="020B0502040204020203" pitchFamily="34" charset="0"/>
                <a:cs typeface="Segoe UI" panose="020B0502040204020203" pitchFamily="34" charset="0"/>
              </a:rPr>
              <a:t>shatter</a:t>
            </a:r>
            <a:r>
              <a:rPr lang="fr-CA" sz="1400" dirty="0" smtClean="0">
                <a:latin typeface="Segoe UI" panose="020B0502040204020203" pitchFamily="34" charset="0"/>
                <a:ea typeface="Segoe UI" panose="020B0502040204020203" pitchFamily="34" charset="0"/>
                <a:cs typeface="Segoe UI" panose="020B0502040204020203" pitchFamily="34" charset="0"/>
              </a:rPr>
              <a:t>), etc.)</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Réaction du marché noir à la légalisation</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Effets de substitution ou complémentaires entre la marijuana et d’autres produits de mauvaise qualité</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Réaction des États-Unis à la légalisation au Canada (commerce)</a:t>
            </a:r>
          </a:p>
        </p:txBody>
      </p:sp>
    </p:spTree>
    <p:extLst>
      <p:ext uri="{BB962C8B-B14F-4D97-AF65-F5344CB8AC3E}">
        <p14:creationId xmlns:p14="http://schemas.microsoft.com/office/powerpoint/2010/main" val="848017508"/>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3332366" cy="609020"/>
            <a:chOff x="375538" y="780894"/>
            <a:chExt cx="3332366" cy="609020"/>
          </a:xfrm>
        </p:grpSpPr>
        <p:sp>
          <p:nvSpPr>
            <p:cNvPr id="5" name="Rectangle 2"/>
            <p:cNvSpPr txBox="1">
              <a:spLocks noChangeArrowheads="1"/>
            </p:cNvSpPr>
            <p:nvPr/>
          </p:nvSpPr>
          <p:spPr>
            <a:xfrm>
              <a:off x="1046282" y="797372"/>
              <a:ext cx="266162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Introduction</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2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6330" y="1772816"/>
            <a:ext cx="8338525" cy="4832092"/>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 DPB a pour mandat de fournir au Parlement une analyse indépendante de l’état des finances du Canada, des prévisions du gouvernement ainsi que des tendances de l’économie nationale, et, à la demande d’un comité ou d’un parlementaire, d’évaluer le coût financier de toute mesure proposée relevant des domaines de compétence du Parlement. </a:t>
            </a:r>
          </a:p>
          <a:p>
            <a:pPr marL="285750" indent="-285750">
              <a:buFont typeface="Arial" panose="020B0604020202020204" pitchFamily="34" charset="0"/>
              <a:buChar char="•"/>
            </a:pPr>
            <a:endParaRPr lang="fr-CA"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 DPB fournira aux parlementaires un aperçu des revenus que pourrait engendrer la légalisation de la marijuana, selon les données actuelles et prévues du marché, ainsi que des objectifs stratégiques énoncés par le gouvernement. </a:t>
            </a:r>
          </a:p>
          <a:p>
            <a:pPr marL="285750" indent="-285750">
              <a:buFont typeface="Arial" panose="020B0604020202020204" pitchFamily="34" charset="0"/>
              <a:buChar char="•"/>
            </a:pPr>
            <a:endParaRPr lang="fr-CA"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endParaRPr lang="fr-CA" sz="1400" dirty="0" smtClean="0">
              <a:latin typeface="Segoe UI" panose="020B0502040204020203" pitchFamily="34" charset="0"/>
              <a:ea typeface="Segoe UI" panose="020B0502040204020203" pitchFamily="34" charset="0"/>
              <a:cs typeface="Segoe UI" panose="020B0502040204020203" pitchFamily="34" charset="0"/>
            </a:endParaRPr>
          </a:p>
          <a:p>
            <a:r>
              <a:rPr lang="fr-CA" sz="2400" u="sng" dirty="0" smtClean="0">
                <a:latin typeface="Segoe UI" panose="020B0502040204020203" pitchFamily="34" charset="0"/>
                <a:ea typeface="Segoe UI" panose="020B0502040204020203" pitchFamily="34" charset="0"/>
                <a:cs typeface="Segoe UI" panose="020B0502040204020203" pitchFamily="34" charset="0"/>
              </a:rPr>
              <a:t>Contribution globale</a:t>
            </a:r>
            <a:r>
              <a:rPr lang="fr-CA" sz="2400" dirty="0" smtClean="0">
                <a:latin typeface="Segoe UI" panose="020B0502040204020203" pitchFamily="34" charset="0"/>
                <a:ea typeface="Segoe UI" panose="020B0502040204020203" pitchFamily="34" charset="0"/>
                <a:cs typeface="Segoe UI" panose="020B0502040204020203" pitchFamily="34" charset="0"/>
              </a:rPr>
              <a:t> : Proposer des ordres de grandeur et fournir un cadre pour poser des questions sur les aspects économiques et financiers de la légalisation du cannabis et y répondre. </a:t>
            </a:r>
            <a:endParaRPr lang="fr-CA" sz="2400"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35897262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Curved Up Arrow 24"/>
          <p:cNvSpPr/>
          <p:nvPr>
            <p:custDataLst>
              <p:tags r:id="rId1"/>
            </p:custDataLst>
          </p:nvPr>
        </p:nvSpPr>
        <p:spPr>
          <a:xfrm rot="20132582">
            <a:off x="1761539" y="3364261"/>
            <a:ext cx="5959846" cy="1976998"/>
          </a:xfrm>
          <a:prstGeom prst="curvedUpArrow">
            <a:avLst>
              <a:gd name="adj1" fmla="val 25000"/>
              <a:gd name="adj2" fmla="val 47887"/>
              <a:gd name="adj3" fmla="val 39904"/>
            </a:avLst>
          </a:prstGeom>
          <a:solidFill>
            <a:srgbClr val="499A0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dirty="0">
              <a:solidFill>
                <a:schemeClr val="tx1"/>
              </a:solidFill>
            </a:endParaRPr>
          </a:p>
        </p:txBody>
      </p:sp>
      <p:grpSp>
        <p:nvGrpSpPr>
          <p:cNvPr id="3" name="Group 2"/>
          <p:cNvGrpSpPr/>
          <p:nvPr>
            <p:custDataLst>
              <p:tags r:id="rId2"/>
            </p:custDataLst>
          </p:nvPr>
        </p:nvGrpSpPr>
        <p:grpSpPr>
          <a:xfrm>
            <a:off x="375538" y="875765"/>
            <a:ext cx="2972326" cy="609020"/>
            <a:chOff x="375538" y="780894"/>
            <a:chExt cx="2972326" cy="609020"/>
          </a:xfrm>
        </p:grpSpPr>
        <p:sp>
          <p:nvSpPr>
            <p:cNvPr id="5" name="Rectangle 2"/>
            <p:cNvSpPr txBox="1">
              <a:spLocks noChangeArrowheads="1"/>
            </p:cNvSpPr>
            <p:nvPr/>
          </p:nvSpPr>
          <p:spPr>
            <a:xfrm>
              <a:off x="1046282" y="797372"/>
              <a:ext cx="230158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kern="1200"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Questions</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8" name="TextBox 7"/>
          <p:cNvSpPr txBox="1"/>
          <p:nvPr>
            <p:custDataLst>
              <p:tags r:id="rId3"/>
            </p:custDataLst>
          </p:nvPr>
        </p:nvSpPr>
        <p:spPr>
          <a:xfrm>
            <a:off x="252212" y="1556792"/>
            <a:ext cx="8578945" cy="1200329"/>
          </a:xfrm>
          <a:prstGeom prst="rect">
            <a:avLst/>
          </a:prstGeom>
          <a:noFill/>
        </p:spPr>
        <p:txBody>
          <a:bodyPr wrap="square" rtlCol="0">
            <a:spAutoFit/>
          </a:bodyPr>
          <a:lstStyle/>
          <a:p>
            <a:pPr algn="ctr"/>
            <a:r>
              <a:rPr lang="fr-CA" sz="2400" b="1" i="1" dirty="0" smtClean="0">
                <a:latin typeface="Segoe UI" panose="020B0502040204020203" pitchFamily="34" charset="0"/>
                <a:ea typeface="Segoe UI" panose="020B0502040204020203" pitchFamily="34" charset="0"/>
                <a:cs typeface="Segoe UI" panose="020B0502040204020203" pitchFamily="34" charset="0"/>
              </a:rPr>
              <a:t>À combien les recettes fiscales que peut s’attendre à tirer le gouvernement fédéral d’une taxe sur le cannabis peuvent-elles s’élever? </a:t>
            </a:r>
            <a:endParaRPr lang="fr-CA" sz="2400" b="1" i="1" dirty="0">
              <a:latin typeface="Segoe UI" panose="020B0502040204020203" pitchFamily="34" charset="0"/>
              <a:ea typeface="Segoe UI" panose="020B0502040204020203" pitchFamily="34" charset="0"/>
              <a:cs typeface="Segoe UI" panose="020B0502040204020203" pitchFamily="34" charset="0"/>
            </a:endParaRPr>
          </a:p>
        </p:txBody>
      </p:sp>
      <p:sp>
        <p:nvSpPr>
          <p:cNvPr id="12" name="TextBox 11"/>
          <p:cNvSpPr txBox="1"/>
          <p:nvPr>
            <p:custDataLst>
              <p:tags r:id="rId4"/>
            </p:custDataLst>
          </p:nvPr>
        </p:nvSpPr>
        <p:spPr>
          <a:xfrm>
            <a:off x="8357900" y="6477000"/>
            <a:ext cx="728084"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3 de 15</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5"/>
            </p:custDataLst>
          </p:nvPr>
        </p:nvSpPr>
        <p:spPr>
          <a:xfrm>
            <a:off x="162798" y="3356992"/>
            <a:ext cx="3584361" cy="1200329"/>
          </a:xfrm>
          <a:prstGeom prst="rect">
            <a:avLst/>
          </a:prstGeom>
          <a:noFill/>
        </p:spPr>
        <p:txBody>
          <a:bodyPr wrap="square" rtlCol="0">
            <a:spAutoFit/>
          </a:bodyPr>
          <a:lstStyle/>
          <a:p>
            <a:pPr algn="ctr"/>
            <a:r>
              <a:rPr lang="fr-CA" sz="2400" dirty="0" smtClean="0">
                <a:latin typeface="Segoe UI" panose="020B0502040204020203" pitchFamily="34" charset="0"/>
                <a:ea typeface="Segoe UI" panose="020B0502040204020203" pitchFamily="34" charset="0"/>
                <a:cs typeface="Segoe UI" panose="020B0502040204020203" pitchFamily="34" charset="0"/>
              </a:rPr>
              <a:t>Quelle quantité de cannabis les Canadiens consomment-ils?</a:t>
            </a:r>
            <a:endParaRPr lang="fr-CA" sz="2400" dirty="0">
              <a:latin typeface="Segoe UI" panose="020B0502040204020203" pitchFamily="34" charset="0"/>
              <a:ea typeface="Segoe UI" panose="020B0502040204020203" pitchFamily="34" charset="0"/>
              <a:cs typeface="Segoe UI" panose="020B0502040204020203" pitchFamily="34" charset="0"/>
            </a:endParaRPr>
          </a:p>
        </p:txBody>
      </p:sp>
      <p:sp>
        <p:nvSpPr>
          <p:cNvPr id="10" name="TextBox 9"/>
          <p:cNvSpPr txBox="1"/>
          <p:nvPr>
            <p:custDataLst>
              <p:tags r:id="rId6"/>
            </p:custDataLst>
          </p:nvPr>
        </p:nvSpPr>
        <p:spPr>
          <a:xfrm>
            <a:off x="5308119" y="5046275"/>
            <a:ext cx="3872393" cy="1200329"/>
          </a:xfrm>
          <a:prstGeom prst="rect">
            <a:avLst/>
          </a:prstGeom>
          <a:noFill/>
        </p:spPr>
        <p:txBody>
          <a:bodyPr wrap="square" rtlCol="0">
            <a:spAutoFit/>
          </a:bodyPr>
          <a:lstStyle/>
          <a:p>
            <a:pPr algn="ctr"/>
            <a:r>
              <a:rPr lang="fr-CA" sz="2400" dirty="0" smtClean="0">
                <a:latin typeface="Segoe UI" panose="020B0502040204020203" pitchFamily="34" charset="0"/>
                <a:ea typeface="Segoe UI" panose="020B0502040204020203" pitchFamily="34" charset="0"/>
                <a:cs typeface="Segoe UI" panose="020B0502040204020203" pitchFamily="34" charset="0"/>
              </a:rPr>
              <a:t>Combien d’argent les Canadiens dépensent-ils en cannabis?</a:t>
            </a:r>
            <a:endParaRPr lang="fr-CA" sz="2400"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33715650"/>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604211"/>
            <a:ext cx="8312931" cy="880574"/>
            <a:chOff x="375538" y="509340"/>
            <a:chExt cx="6184729" cy="880574"/>
          </a:xfrm>
        </p:grpSpPr>
        <p:sp>
          <p:nvSpPr>
            <p:cNvPr id="5" name="Rectangle 2"/>
            <p:cNvSpPr txBox="1">
              <a:spLocks noChangeArrowheads="1"/>
            </p:cNvSpPr>
            <p:nvPr/>
          </p:nvSpPr>
          <p:spPr>
            <a:xfrm>
              <a:off x="1018325" y="509340"/>
              <a:ext cx="554194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Consommation déclarée de cannabis au cours de la dernière année : estimation médiane, 2012</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4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custDataLst>
              <p:tags r:id="rId3"/>
            </p:custDataLst>
          </p:nvPr>
        </p:nvSpPr>
        <p:spPr>
          <a:xfrm>
            <a:off x="899589" y="5838109"/>
            <a:ext cx="7598453" cy="492443"/>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Sources : Enquête sur la santé dans les collectivités canadiennes – Santé mentale (2012) de Statistique Canada (2015); calculs du DPB</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10" name="Chart 9"/>
          <p:cNvGraphicFramePr/>
          <p:nvPr>
            <p:custDataLst>
              <p:tags r:id="rId4"/>
            </p:custDataLst>
            <p:extLst>
              <p:ext uri="{D42A27DB-BD31-4B8C-83A1-F6EECF244321}">
                <p14:modId xmlns:p14="http://schemas.microsoft.com/office/powerpoint/2010/main" val="1492116220"/>
              </p:ext>
            </p:extLst>
          </p:nvPr>
        </p:nvGraphicFramePr>
        <p:xfrm>
          <a:off x="908345" y="1936432"/>
          <a:ext cx="7704858" cy="3901677"/>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85296152"/>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3980438" cy="609020"/>
            <a:chOff x="375538" y="780894"/>
            <a:chExt cx="3980438" cy="609020"/>
          </a:xfrm>
        </p:grpSpPr>
        <p:sp>
          <p:nvSpPr>
            <p:cNvPr id="5" name="Rectangle 2"/>
            <p:cNvSpPr txBox="1">
              <a:spLocks noChangeArrowheads="1"/>
            </p:cNvSpPr>
            <p:nvPr/>
          </p:nvSpPr>
          <p:spPr>
            <a:xfrm>
              <a:off x="1046282" y="797372"/>
              <a:ext cx="3309694"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Consommation</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5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5536" y="2276872"/>
            <a:ext cx="8338525" cy="3908762"/>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Bon nombre de Canadiens consomment du cannabis, fréquemment ou rarement.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endParaRPr lang="fr-CA" sz="14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La vaste majorité du cannabis est consommé par des consommateurs fréquents.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endParaRPr lang="fr-CA" sz="14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Il y a peu de variations statistiquement significatives de la fréquence de la consommation de cannabis entre les régions. </a:t>
            </a:r>
          </a:p>
          <a:p>
            <a:pPr marL="285750" indent="-285750">
              <a:buFont typeface="Arial" panose="020B0604020202020204" pitchFamily="34" charset="0"/>
              <a:buChar char="•"/>
            </a:pPr>
            <a:endParaRPr lang="fr-CA"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La consommation de cannabis chez les Canadiens d’âge scolaire, bien qu’elle soit plus élevée que celle de la population générale, est en baisse depuis au moins 2008-2009. </a:t>
            </a:r>
          </a:p>
          <a:p>
            <a:pPr marL="285750" indent="-285750">
              <a:buFont typeface="Arial" panose="020B0604020202020204" pitchFamily="34" charset="0"/>
              <a:buChar char="•"/>
            </a:pPr>
            <a:endParaRPr lang="fr-CA" sz="800" dirty="0" smtClean="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4801750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53556" y="733252"/>
            <a:ext cx="8516943" cy="609020"/>
            <a:chOff x="375538" y="780894"/>
            <a:chExt cx="6212686" cy="609020"/>
          </a:xfrm>
        </p:grpSpPr>
        <p:sp>
          <p:nvSpPr>
            <p:cNvPr id="5" name="Rectangle 2"/>
            <p:cNvSpPr txBox="1">
              <a:spLocks noChangeArrowheads="1"/>
            </p:cNvSpPr>
            <p:nvPr/>
          </p:nvSpPr>
          <p:spPr>
            <a:xfrm>
              <a:off x="1046282" y="797372"/>
              <a:ext cx="5541942"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Consommation : Utilisateurs et volume</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6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custDataLst>
              <p:tags r:id="rId3"/>
            </p:custDataLst>
          </p:nvPr>
        </p:nvSpPr>
        <p:spPr>
          <a:xfrm>
            <a:off x="899590" y="5602485"/>
            <a:ext cx="7598453" cy="492443"/>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Sources : Enquête sur la santé dans les collectivités canadiennes – Santé mentale (2012) de Statistique Canada (2015); Statistique Canada; </a:t>
            </a:r>
            <a:r>
              <a:rPr lang="fr-CA" sz="1300" dirty="0" err="1" smtClean="0">
                <a:latin typeface="Segoe UI" panose="020B0502040204020203" pitchFamily="34" charset="0"/>
                <a:ea typeface="Segoe UI" panose="020B0502040204020203" pitchFamily="34" charset="0"/>
                <a:cs typeface="Segoe UI" panose="020B0502040204020203" pitchFamily="34" charset="0"/>
              </a:rPr>
              <a:t>Caulkins</a:t>
            </a:r>
            <a:r>
              <a:rPr lang="fr-CA" sz="1300" dirty="0" smtClean="0">
                <a:latin typeface="Segoe UI" panose="020B0502040204020203" pitchFamily="34" charset="0"/>
                <a:ea typeface="Segoe UI" panose="020B0502040204020203" pitchFamily="34" charset="0"/>
                <a:cs typeface="Segoe UI" panose="020B0502040204020203" pitchFamily="34" charset="0"/>
              </a:rPr>
              <a:t> (2013); calculs du DPB</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8" name="Chart 7"/>
          <p:cNvGraphicFramePr/>
          <p:nvPr>
            <p:custDataLst>
              <p:tags r:id="rId4"/>
            </p:custDataLst>
            <p:extLst>
              <p:ext uri="{D42A27DB-BD31-4B8C-83A1-F6EECF244321}">
                <p14:modId xmlns:p14="http://schemas.microsoft.com/office/powerpoint/2010/main" val="1911075086"/>
              </p:ext>
            </p:extLst>
          </p:nvPr>
        </p:nvGraphicFramePr>
        <p:xfrm>
          <a:off x="1046282" y="1628800"/>
          <a:ext cx="6838086" cy="3685167"/>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69590985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5204574" cy="609020"/>
            <a:chOff x="375538" y="780894"/>
            <a:chExt cx="5204574" cy="609020"/>
          </a:xfrm>
        </p:grpSpPr>
        <p:sp>
          <p:nvSpPr>
            <p:cNvPr id="5" name="Rectangle 2"/>
            <p:cNvSpPr txBox="1">
              <a:spLocks noChangeArrowheads="1"/>
            </p:cNvSpPr>
            <p:nvPr/>
          </p:nvSpPr>
          <p:spPr>
            <a:xfrm>
              <a:off x="1046282" y="797372"/>
              <a:ext cx="4533830"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Prix : Marché illicite</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7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custDataLst>
              <p:tags r:id="rId3"/>
            </p:custDataLst>
          </p:nvPr>
        </p:nvSpPr>
        <p:spPr>
          <a:xfrm>
            <a:off x="395536" y="2204864"/>
            <a:ext cx="8338525" cy="3970318"/>
          </a:xfrm>
          <a:prstGeom prst="rect">
            <a:avLst/>
          </a:prstGeom>
          <a:noFill/>
        </p:spPr>
        <p:txBody>
          <a:bodyPr wrap="square" rtlCol="0">
            <a:spAutoFit/>
          </a:bodyPr>
          <a:lstStyle/>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Peu de recherches sont réalisées sur le prix du cannabis sur le marché illicite et sur les comportements des consommateurs sur ce marché, et de multiples façons existent pour arriver à une moyenne nationale. </a:t>
            </a:r>
          </a:p>
          <a:p>
            <a:pPr marL="285750" indent="-285750">
              <a:buFont typeface="Arial" panose="020B0604020202020204" pitchFamily="34" charset="0"/>
              <a:buChar char="•"/>
            </a:pPr>
            <a:endParaRPr lang="fr-CA"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Le prix du cannabis illicite varie considérablement d’une région à l’autre du pays.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La Colombie-Britannique, le Québec et le Nouveau-Brunswick se situent sous la moyenne nationale. </a:t>
            </a: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Les provinces des Prairies, Terre-Neuve et le Nord se situent au-dessus de la moyenne nationale.</a:t>
            </a:r>
          </a:p>
          <a:p>
            <a:pPr marL="742950" lvl="1" indent="-285750">
              <a:buFont typeface="Courier New" panose="02070309020205020404" pitchFamily="49" charset="0"/>
              <a:buChar char="o"/>
            </a:pPr>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fr-CA" dirty="0" smtClean="0">
                <a:latin typeface="Segoe UI" panose="020B0502040204020203" pitchFamily="34" charset="0"/>
                <a:ea typeface="Segoe UI" panose="020B0502040204020203" pitchFamily="34" charset="0"/>
                <a:cs typeface="Segoe UI" panose="020B0502040204020203" pitchFamily="34" charset="0"/>
              </a:rPr>
              <a:t>D’importants rabais sont associés à l’achat de grandes quantités de cannabis illicite. </a:t>
            </a:r>
          </a:p>
          <a:p>
            <a:endParaRPr lang="fr-CA" sz="800" dirty="0" smtClean="0">
              <a:latin typeface="Segoe UI" panose="020B0502040204020203" pitchFamily="34" charset="0"/>
              <a:ea typeface="Segoe UI" panose="020B0502040204020203" pitchFamily="34" charset="0"/>
              <a:cs typeface="Segoe UI" panose="020B0502040204020203" pitchFamily="34" charset="0"/>
            </a:endParaRPr>
          </a:p>
          <a:p>
            <a:pPr marL="742950" lvl="1" indent="-285750">
              <a:buFont typeface="Courier New" panose="02070309020205020404" pitchFamily="49" charset="0"/>
              <a:buChar char="o"/>
            </a:pPr>
            <a:r>
              <a:rPr lang="fr-CA" sz="1400" dirty="0" smtClean="0">
                <a:latin typeface="Segoe UI" panose="020B0502040204020203" pitchFamily="34" charset="0"/>
                <a:ea typeface="Segoe UI" panose="020B0502040204020203" pitchFamily="34" charset="0"/>
                <a:cs typeface="Segoe UI" panose="020B0502040204020203" pitchFamily="34" charset="0"/>
              </a:rPr>
              <a:t>Le prix par gramme d’une once de cannabis est en moyenne 40 % inférieur à celui d’un seul gramme. </a:t>
            </a:r>
          </a:p>
        </p:txBody>
      </p:sp>
    </p:spTree>
    <p:extLst>
      <p:ext uri="{BB962C8B-B14F-4D97-AF65-F5344CB8AC3E}">
        <p14:creationId xmlns:p14="http://schemas.microsoft.com/office/powerpoint/2010/main" val="848017508"/>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875765"/>
            <a:ext cx="8948990" cy="609020"/>
            <a:chOff x="375538" y="780894"/>
            <a:chExt cx="8948990" cy="609020"/>
          </a:xfrm>
        </p:grpSpPr>
        <p:sp>
          <p:nvSpPr>
            <p:cNvPr id="5" name="Rectangle 2"/>
            <p:cNvSpPr txBox="1">
              <a:spLocks noChangeArrowheads="1"/>
            </p:cNvSpPr>
            <p:nvPr/>
          </p:nvSpPr>
          <p:spPr>
            <a:xfrm>
              <a:off x="1046282" y="797372"/>
              <a:ext cx="8278246"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Cannabis illicite : </a:t>
              </a:r>
            </a:p>
            <a:p>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Prix moyen par région, 2015-2016</a:t>
              </a:r>
              <a:endParaRPr lang="fr-CA" sz="3200" b="1" i="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72969" cy="292388"/>
          </a:xfrm>
          <a:prstGeom prst="rect">
            <a:avLst/>
          </a:prstGeom>
          <a:noFill/>
        </p:spPr>
        <p:txBody>
          <a:bodyPr wrap="non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8 de 15 </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custDataLst>
              <p:tags r:id="rId3"/>
            </p:custDataLst>
          </p:nvPr>
        </p:nvSpPr>
        <p:spPr>
          <a:xfrm>
            <a:off x="1259632" y="6093296"/>
            <a:ext cx="7081153" cy="292388"/>
          </a:xfrm>
          <a:prstGeom prst="rect">
            <a:avLst/>
          </a:prstGeom>
          <a:noFill/>
        </p:spPr>
        <p:txBody>
          <a:bodyPr wrap="square" rtlCol="0">
            <a:spAutoFit/>
          </a:bodyPr>
          <a:lstStyle/>
          <a:p>
            <a:r>
              <a:rPr lang="fr-CA" sz="1300" dirty="0" smtClean="0">
                <a:latin typeface="Segoe UI" panose="020B0502040204020203" pitchFamily="34" charset="0"/>
                <a:ea typeface="Segoe UI" panose="020B0502040204020203" pitchFamily="34" charset="0"/>
                <a:cs typeface="Segoe UI" panose="020B0502040204020203" pitchFamily="34" charset="0"/>
              </a:rPr>
              <a:t>Sources : Price of </a:t>
            </a:r>
            <a:r>
              <a:rPr lang="fr-CA" sz="1300" dirty="0" err="1" smtClean="0">
                <a:latin typeface="Segoe UI" panose="020B0502040204020203" pitchFamily="34" charset="0"/>
                <a:ea typeface="Segoe UI" panose="020B0502040204020203" pitchFamily="34" charset="0"/>
                <a:cs typeface="Segoe UI" panose="020B0502040204020203" pitchFamily="34" charset="0"/>
              </a:rPr>
              <a:t>Weed</a:t>
            </a:r>
            <a:r>
              <a:rPr lang="fr-CA" sz="1300" dirty="0" smtClean="0">
                <a:latin typeface="Segoe UI" panose="020B0502040204020203" pitchFamily="34" charset="0"/>
                <a:ea typeface="Segoe UI" panose="020B0502040204020203" pitchFamily="34" charset="0"/>
                <a:cs typeface="Segoe UI" panose="020B0502040204020203" pitchFamily="34" charset="0"/>
              </a:rPr>
              <a:t> (2015, 2016); calculs du DPB</a:t>
            </a:r>
            <a:endParaRPr lang="fr-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9" name="Chart 8"/>
          <p:cNvGraphicFramePr>
            <a:graphicFrameLocks/>
          </p:cNvGraphicFramePr>
          <p:nvPr>
            <p:custDataLst>
              <p:tags r:id="rId4"/>
            </p:custDataLst>
            <p:extLst>
              <p:ext uri="{D42A27DB-BD31-4B8C-83A1-F6EECF244321}">
                <p14:modId xmlns:p14="http://schemas.microsoft.com/office/powerpoint/2010/main" val="2500875827"/>
              </p:ext>
            </p:extLst>
          </p:nvPr>
        </p:nvGraphicFramePr>
        <p:xfrm>
          <a:off x="1046282" y="2060848"/>
          <a:ext cx="7294503" cy="4032447"/>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376378408"/>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custDataLst>
              <p:tags r:id="rId1"/>
            </p:custDataLst>
          </p:nvPr>
        </p:nvGrpSpPr>
        <p:grpSpPr>
          <a:xfrm>
            <a:off x="375538" y="625186"/>
            <a:ext cx="8082800" cy="859599"/>
            <a:chOff x="375538" y="530315"/>
            <a:chExt cx="8082800" cy="859599"/>
          </a:xfrm>
        </p:grpSpPr>
        <p:sp>
          <p:nvSpPr>
            <p:cNvPr id="5" name="Rectangle 2"/>
            <p:cNvSpPr txBox="1">
              <a:spLocks noChangeArrowheads="1"/>
            </p:cNvSpPr>
            <p:nvPr/>
          </p:nvSpPr>
          <p:spPr>
            <a:xfrm>
              <a:off x="1044188" y="530315"/>
              <a:ext cx="7414150" cy="576064"/>
            </a:xfrm>
            <a:prstGeom prst="rect">
              <a:avLst/>
            </a:prstGeom>
          </p:spPr>
          <p:txBody>
            <a:bodyPr/>
            <a:lstStyle>
              <a:lvl1pPr algn="l" rtl="0" fontAlgn="base">
                <a:spcBef>
                  <a:spcPct val="0"/>
                </a:spcBef>
                <a:spcAft>
                  <a:spcPct val="0"/>
                </a:spcAft>
                <a:defRPr sz="4400">
                  <a:solidFill>
                    <a:schemeClr val="bg2"/>
                  </a:solidFill>
                  <a:latin typeface="+mj-lt"/>
                  <a:ea typeface="+mj-ea"/>
                  <a:cs typeface="+mj-cs"/>
                </a:defRPr>
              </a:lvl1pPr>
              <a:lvl2pPr algn="l" rtl="0" fontAlgn="base">
                <a:spcBef>
                  <a:spcPct val="0"/>
                </a:spcBef>
                <a:spcAft>
                  <a:spcPct val="0"/>
                </a:spcAft>
                <a:defRPr sz="4400">
                  <a:solidFill>
                    <a:schemeClr val="bg2"/>
                  </a:solidFill>
                  <a:latin typeface="Calibri" pitchFamily="34" charset="0"/>
                </a:defRPr>
              </a:lvl2pPr>
              <a:lvl3pPr algn="l" rtl="0" fontAlgn="base">
                <a:spcBef>
                  <a:spcPct val="0"/>
                </a:spcBef>
                <a:spcAft>
                  <a:spcPct val="0"/>
                </a:spcAft>
                <a:defRPr sz="4400">
                  <a:solidFill>
                    <a:schemeClr val="bg2"/>
                  </a:solidFill>
                  <a:latin typeface="Calibri" pitchFamily="34" charset="0"/>
                </a:defRPr>
              </a:lvl3pPr>
              <a:lvl4pPr algn="l" rtl="0" fontAlgn="base">
                <a:spcBef>
                  <a:spcPct val="0"/>
                </a:spcBef>
                <a:spcAft>
                  <a:spcPct val="0"/>
                </a:spcAft>
                <a:defRPr sz="4400">
                  <a:solidFill>
                    <a:schemeClr val="bg2"/>
                  </a:solidFill>
                  <a:latin typeface="Calibri" pitchFamily="34" charset="0"/>
                </a:defRPr>
              </a:lvl4pPr>
              <a:lvl5pPr algn="l" rtl="0" fontAlgn="base">
                <a:spcBef>
                  <a:spcPct val="0"/>
                </a:spcBef>
                <a:spcAft>
                  <a:spcPct val="0"/>
                </a:spcAft>
                <a:defRPr sz="4400">
                  <a:solidFill>
                    <a:schemeClr val="bg2"/>
                  </a:solidFill>
                  <a:latin typeface="Calibri" pitchFamily="34" charset="0"/>
                </a:defRPr>
              </a:lvl5pPr>
              <a:lvl6pPr marL="457200" algn="l" rtl="0" fontAlgn="base">
                <a:spcBef>
                  <a:spcPct val="0"/>
                </a:spcBef>
                <a:spcAft>
                  <a:spcPct val="0"/>
                </a:spcAft>
                <a:defRPr sz="4400">
                  <a:solidFill>
                    <a:schemeClr val="bg2"/>
                  </a:solidFill>
                  <a:latin typeface="Calibri" pitchFamily="34" charset="0"/>
                </a:defRPr>
              </a:lvl6pPr>
              <a:lvl7pPr marL="914400" algn="l" rtl="0" fontAlgn="base">
                <a:spcBef>
                  <a:spcPct val="0"/>
                </a:spcBef>
                <a:spcAft>
                  <a:spcPct val="0"/>
                </a:spcAft>
                <a:defRPr sz="4400">
                  <a:solidFill>
                    <a:schemeClr val="bg2"/>
                  </a:solidFill>
                  <a:latin typeface="Calibri" pitchFamily="34" charset="0"/>
                </a:defRPr>
              </a:lvl7pPr>
              <a:lvl8pPr marL="1371600" algn="l" rtl="0" fontAlgn="base">
                <a:spcBef>
                  <a:spcPct val="0"/>
                </a:spcBef>
                <a:spcAft>
                  <a:spcPct val="0"/>
                </a:spcAft>
                <a:defRPr sz="4400">
                  <a:solidFill>
                    <a:schemeClr val="bg2"/>
                  </a:solidFill>
                  <a:latin typeface="Calibri" pitchFamily="34" charset="0"/>
                </a:defRPr>
              </a:lvl8pPr>
              <a:lvl9pPr marL="1828800" algn="l" rtl="0" fontAlgn="base">
                <a:spcBef>
                  <a:spcPct val="0"/>
                </a:spcBef>
                <a:spcAft>
                  <a:spcPct val="0"/>
                </a:spcAft>
                <a:defRPr sz="4400">
                  <a:solidFill>
                    <a:schemeClr val="bg2"/>
                  </a:solidFill>
                  <a:latin typeface="Calibri" pitchFamily="34" charset="0"/>
                </a:defRPr>
              </a:lvl9pPr>
            </a:lstStyle>
            <a:p>
              <a:r>
                <a:rPr lang="fr-CA" sz="3200" b="1" dirty="0">
                  <a:solidFill>
                    <a:prstClr val="black"/>
                  </a:solidFill>
                  <a:latin typeface="Segoe UI" panose="020B0502040204020203" pitchFamily="34" charset="0"/>
                  <a:ea typeface="Segoe UI" panose="020B0502040204020203" pitchFamily="34" charset="0"/>
                  <a:cs typeface="Segoe UI" panose="020B0502040204020203" pitchFamily="34" charset="0"/>
                </a:rPr>
                <a:t>Cannabis </a:t>
              </a:r>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illicite : </a:t>
              </a:r>
              <a:endParaRPr lang="fr-CA" sz="3200" b="1" dirty="0">
                <a:solidFill>
                  <a:prstClr val="black"/>
                </a:solidFill>
                <a:latin typeface="Segoe UI" panose="020B0502040204020203" pitchFamily="34" charset="0"/>
                <a:ea typeface="Segoe UI" panose="020B0502040204020203" pitchFamily="34" charset="0"/>
                <a:cs typeface="Segoe UI" panose="020B0502040204020203" pitchFamily="34" charset="0"/>
              </a:endParaRPr>
            </a:p>
            <a:p>
              <a:r>
                <a:rPr lang="fr-CA" sz="3200" b="1" dirty="0">
                  <a:solidFill>
                    <a:prstClr val="black"/>
                  </a:solidFill>
                  <a:latin typeface="Segoe UI" panose="020B0502040204020203" pitchFamily="34" charset="0"/>
                  <a:ea typeface="Segoe UI" panose="020B0502040204020203" pitchFamily="34" charset="0"/>
                  <a:cs typeface="Segoe UI" panose="020B0502040204020203" pitchFamily="34" charset="0"/>
                </a:rPr>
                <a:t>Prix moyen </a:t>
              </a:r>
              <a:r>
                <a:rPr lang="fr-CA" sz="3200" b="1"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par quantité achetée</a:t>
              </a:r>
              <a:r>
                <a:rPr lang="en-CA" sz="3200" b="1" kern="0" dirty="0" smtClean="0">
                  <a:solidFill>
                    <a:prstClr val="black"/>
                  </a:solidFill>
                  <a:latin typeface="Segoe UI" panose="020B0502040204020203" pitchFamily="34" charset="0"/>
                  <a:ea typeface="Segoe UI" panose="020B0502040204020203" pitchFamily="34" charset="0"/>
                  <a:cs typeface="Segoe UI" panose="020B0502040204020203" pitchFamily="34" charset="0"/>
                </a:rPr>
                <a:t>, 2015-2016</a:t>
              </a:r>
              <a:endParaRPr lang="en-CA" sz="3200" b="1" kern="0" dirty="0">
                <a:solidFill>
                  <a:srgbClr val="FF0000"/>
                </a:solidFill>
                <a:latin typeface="Segoe UI" panose="020B0502040204020203" pitchFamily="34" charset="0"/>
                <a:ea typeface="Segoe UI" panose="020B0502040204020203" pitchFamily="34" charset="0"/>
                <a:cs typeface="Segoe UI" panose="020B0502040204020203" pitchFamily="34" charset="0"/>
              </a:endParaRPr>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9970315">
              <a:off x="375538" y="780894"/>
              <a:ext cx="562765" cy="609020"/>
            </a:xfrm>
            <a:prstGeom prst="rect">
              <a:avLst/>
            </a:prstGeom>
          </p:spPr>
        </p:pic>
      </p:grpSp>
      <p:sp>
        <p:nvSpPr>
          <p:cNvPr id="12" name="TextBox 11"/>
          <p:cNvSpPr txBox="1"/>
          <p:nvPr>
            <p:custDataLst>
              <p:tags r:id="rId2"/>
            </p:custDataLst>
          </p:nvPr>
        </p:nvSpPr>
        <p:spPr>
          <a:xfrm>
            <a:off x="8357900" y="6477000"/>
            <a:ext cx="728084" cy="292388"/>
          </a:xfrm>
          <a:prstGeom prst="rect">
            <a:avLst/>
          </a:prstGeom>
          <a:noFill/>
        </p:spPr>
        <p:txBody>
          <a:bodyPr wrap="none" rtlCol="0">
            <a:spAutoFit/>
          </a:bodyPr>
          <a:lstStyle/>
          <a:p>
            <a:r>
              <a:rPr lang="en-CA" sz="1300" dirty="0">
                <a:latin typeface="Segoe UI" panose="020B0502040204020203" pitchFamily="34" charset="0"/>
                <a:ea typeface="Segoe UI" panose="020B0502040204020203" pitchFamily="34" charset="0"/>
                <a:cs typeface="Segoe UI" panose="020B0502040204020203" pitchFamily="34" charset="0"/>
              </a:rPr>
              <a:t>9</a:t>
            </a:r>
            <a:r>
              <a:rPr lang="en-CA" sz="1300" dirty="0" smtClean="0">
                <a:latin typeface="Segoe UI" panose="020B0502040204020203" pitchFamily="34" charset="0"/>
                <a:ea typeface="Segoe UI" panose="020B0502040204020203" pitchFamily="34" charset="0"/>
                <a:cs typeface="Segoe UI" panose="020B0502040204020203" pitchFamily="34" charset="0"/>
              </a:rPr>
              <a:t> de 15</a:t>
            </a:r>
            <a:endParaRPr lang="en-CA" sz="13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custDataLst>
              <p:tags r:id="rId3"/>
            </p:custDataLst>
          </p:nvPr>
        </p:nvSpPr>
        <p:spPr>
          <a:xfrm>
            <a:off x="1259632" y="5951036"/>
            <a:ext cx="7081153" cy="292388"/>
          </a:xfrm>
          <a:prstGeom prst="rect">
            <a:avLst/>
          </a:prstGeom>
          <a:noFill/>
        </p:spPr>
        <p:txBody>
          <a:bodyPr wrap="square" rtlCol="0">
            <a:spAutoFit/>
          </a:bodyPr>
          <a:lstStyle/>
          <a:p>
            <a:r>
              <a:rPr lang="en-CA" sz="1300" dirty="0" smtClean="0">
                <a:latin typeface="Segoe UI" panose="020B0502040204020203" pitchFamily="34" charset="0"/>
                <a:ea typeface="Segoe UI" panose="020B0502040204020203" pitchFamily="34" charset="0"/>
                <a:cs typeface="Segoe UI" panose="020B0502040204020203" pitchFamily="34" charset="0"/>
              </a:rPr>
              <a:t>Sources : Price of Weed (2015, 2016); </a:t>
            </a:r>
            <a:r>
              <a:rPr lang="en-CA" sz="1300" dirty="0" err="1" smtClean="0">
                <a:latin typeface="Segoe UI" panose="020B0502040204020203" pitchFamily="34" charset="0"/>
                <a:ea typeface="Segoe UI" panose="020B0502040204020203" pitchFamily="34" charset="0"/>
                <a:cs typeface="Segoe UI" panose="020B0502040204020203" pitchFamily="34" charset="0"/>
              </a:rPr>
              <a:t>calculs</a:t>
            </a:r>
            <a:r>
              <a:rPr lang="en-CA" sz="1300" dirty="0" smtClean="0">
                <a:latin typeface="Segoe UI" panose="020B0502040204020203" pitchFamily="34" charset="0"/>
                <a:ea typeface="Segoe UI" panose="020B0502040204020203" pitchFamily="34" charset="0"/>
                <a:cs typeface="Segoe UI" panose="020B0502040204020203" pitchFamily="34" charset="0"/>
              </a:rPr>
              <a:t> du DPB</a:t>
            </a:r>
            <a:endParaRPr lang="en-CA" sz="1300" dirty="0">
              <a:latin typeface="Segoe UI" panose="020B0502040204020203" pitchFamily="34" charset="0"/>
              <a:ea typeface="Segoe UI" panose="020B0502040204020203" pitchFamily="34" charset="0"/>
              <a:cs typeface="Segoe UI" panose="020B0502040204020203" pitchFamily="34" charset="0"/>
            </a:endParaRPr>
          </a:p>
        </p:txBody>
      </p:sp>
      <p:graphicFrame>
        <p:nvGraphicFramePr>
          <p:cNvPr id="9" name="Chart 8"/>
          <p:cNvGraphicFramePr>
            <a:graphicFrameLocks/>
          </p:cNvGraphicFramePr>
          <p:nvPr>
            <p:custDataLst>
              <p:tags r:id="rId4"/>
            </p:custDataLst>
            <p:extLst>
              <p:ext uri="{D42A27DB-BD31-4B8C-83A1-F6EECF244321}">
                <p14:modId xmlns:p14="http://schemas.microsoft.com/office/powerpoint/2010/main" val="627078714"/>
              </p:ext>
            </p:extLst>
          </p:nvPr>
        </p:nvGraphicFramePr>
        <p:xfrm>
          <a:off x="1046282" y="2132856"/>
          <a:ext cx="7198125" cy="3818180"/>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232150237"/>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5"/>
</p:tagLst>
</file>

<file path=ppt/tags/tag14.xml><?xml version="1.0" encoding="utf-8"?>
<p:tagLst xmlns:a="http://schemas.openxmlformats.org/drawingml/2006/main" xmlns:r="http://schemas.openxmlformats.org/officeDocument/2006/relationships" xmlns:p="http://schemas.openxmlformats.org/presentationml/2006/main">
  <p:tag name="NUM" val="6"/>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2"/>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3"/>
</p:tagLst>
</file>

<file path=ppt/tags/tag25.xml><?xml version="1.0" encoding="utf-8"?>
<p:tagLst xmlns:a="http://schemas.openxmlformats.org/drawingml/2006/main" xmlns:r="http://schemas.openxmlformats.org/officeDocument/2006/relationships" xmlns:p="http://schemas.openxmlformats.org/presentationml/2006/main">
  <p:tag name="NUM" val="4"/>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4"/>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4"/>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1"/>
</p:tagLst>
</file>

<file path=ppt/tags/tag41.xml><?xml version="1.0" encoding="utf-8"?>
<p:tagLst xmlns:a="http://schemas.openxmlformats.org/drawingml/2006/main" xmlns:r="http://schemas.openxmlformats.org/officeDocument/2006/relationships" xmlns:p="http://schemas.openxmlformats.org/presentationml/2006/main">
  <p:tag name="NUM" val="2"/>
</p:tagLst>
</file>

<file path=ppt/tags/tag42.xml><?xml version="1.0" encoding="utf-8"?>
<p:tagLst xmlns:a="http://schemas.openxmlformats.org/drawingml/2006/main" xmlns:r="http://schemas.openxmlformats.org/officeDocument/2006/relationships" xmlns:p="http://schemas.openxmlformats.org/presentationml/2006/main">
  <p:tag name="NUM" val="3"/>
</p:tagLst>
</file>

<file path=ppt/tags/tag43.xml><?xml version="1.0" encoding="utf-8"?>
<p:tagLst xmlns:a="http://schemas.openxmlformats.org/drawingml/2006/main" xmlns:r="http://schemas.openxmlformats.org/officeDocument/2006/relationships" xmlns:p="http://schemas.openxmlformats.org/presentationml/2006/main">
  <p:tag name="NUM" val="4"/>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4"/>
</p:tagLst>
</file>

<file path=ppt/tags/tag51.xml><?xml version="1.0" encoding="utf-8"?>
<p:tagLst xmlns:a="http://schemas.openxmlformats.org/drawingml/2006/main" xmlns:r="http://schemas.openxmlformats.org/officeDocument/2006/relationships" xmlns:p="http://schemas.openxmlformats.org/presentationml/2006/main">
  <p:tag name="NUM" val="1"/>
</p:tagLst>
</file>

<file path=ppt/tags/tag52.xml><?xml version="1.0" encoding="utf-8"?>
<p:tagLst xmlns:a="http://schemas.openxmlformats.org/drawingml/2006/main" xmlns:r="http://schemas.openxmlformats.org/officeDocument/2006/relationships" xmlns:p="http://schemas.openxmlformats.org/presentationml/2006/main">
  <p:tag name="NUM" val="2"/>
</p:tagLst>
</file>

<file path=ppt/tags/tag53.xml><?xml version="1.0" encoding="utf-8"?>
<p:tagLst xmlns:a="http://schemas.openxmlformats.org/drawingml/2006/main" xmlns:r="http://schemas.openxmlformats.org/officeDocument/2006/relationships" xmlns:p="http://schemas.openxmlformats.org/presentationml/2006/main">
  <p:tag name="NUM" val="3"/>
</p:tagLst>
</file>

<file path=ppt/tags/tag54.xml><?xml version="1.0" encoding="utf-8"?>
<p:tagLst xmlns:a="http://schemas.openxmlformats.org/drawingml/2006/main" xmlns:r="http://schemas.openxmlformats.org/officeDocument/2006/relationships" xmlns:p="http://schemas.openxmlformats.org/presentationml/2006/main">
  <p:tag name="NUM" val="4"/>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PBO-DPB PPT Template">
  <a:themeElements>
    <a:clrScheme name="PBO-DPB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BO-DPB PPT Templat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BO-DPB PP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BO-DPB PP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BO-DPB PP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BO-DPB PP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BO-DPB PP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BO-DPB PP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BO-DPB PPT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BO-DPB PP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BO-DPB PP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BO-DPB PP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BO-DPB PP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BO-DPB PP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3754</TotalTime>
  <Words>1108</Words>
  <Application>Microsoft Office PowerPoint</Application>
  <PresentationFormat>On-screen Show (4:3)</PresentationFormat>
  <Paragraphs>201</Paragraphs>
  <Slides>15</Slides>
  <Notes>10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PBO-DPB PPT Template</vt:lpstr>
      <vt:lpstr>Considérations économiques et financières de la légalisation du cannabis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House of Commons / Chambre des communes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Federal Spending on  Postsecondary Education</dc:title>
  <dc:creator>Nigel Wodrich</dc:creator>
  <cp:lastModifiedBy>Scrim, Jocelyne</cp:lastModifiedBy>
  <cp:revision>136</cp:revision>
  <cp:lastPrinted>2016-09-12T14:18:04Z</cp:lastPrinted>
  <dcterms:created xsi:type="dcterms:W3CDTF">2016-07-25T17:31:13Z</dcterms:created>
  <dcterms:modified xsi:type="dcterms:W3CDTF">2016-09-27T18:55:21Z</dcterms:modified>
</cp:coreProperties>
</file>