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drawings/drawing1.xml" ContentType="application/vnd.openxmlformats-officedocument.drawingml.chartshapes+xml"/>
  <Override PartName="/ppt/charts/chart7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notesMasterIdLst>
    <p:notesMasterId r:id="rId17"/>
  </p:notesMasterIdLst>
  <p:handoutMasterIdLst>
    <p:handoutMasterId r:id="rId18"/>
  </p:handoutMasterIdLst>
  <p:sldIdLst>
    <p:sldId id="259" r:id="rId2"/>
    <p:sldId id="279" r:id="rId3"/>
    <p:sldId id="280" r:id="rId4"/>
    <p:sldId id="281" r:id="rId5"/>
    <p:sldId id="289" r:id="rId6"/>
    <p:sldId id="285" r:id="rId7"/>
    <p:sldId id="290" r:id="rId8"/>
    <p:sldId id="286" r:id="rId9"/>
    <p:sldId id="287" r:id="rId10"/>
    <p:sldId id="291" r:id="rId11"/>
    <p:sldId id="283" r:id="rId12"/>
    <p:sldId id="288" r:id="rId13"/>
    <p:sldId id="284" r:id="rId14"/>
    <p:sldId id="282" r:id="rId15"/>
    <p:sldId id="292" r:id="rId16"/>
  </p:sldIdLst>
  <p:sldSz cx="9144000" cy="6858000" type="screen4x3"/>
  <p:notesSz cx="7023100" cy="9309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6FCFC"/>
    <a:srgbClr val="E1F2F3"/>
    <a:srgbClr val="039B20"/>
    <a:srgbClr val="499A00"/>
    <a:srgbClr val="3C7E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6511" autoAdjust="0"/>
    <p:restoredTop sz="95878" autoAdjust="0"/>
  </p:normalViewPr>
  <p:slideViewPr>
    <p:cSldViewPr>
      <p:cViewPr>
        <p:scale>
          <a:sx n="110" d="100"/>
          <a:sy n="110" d="100"/>
        </p:scale>
        <p:origin x="-1464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http://edrms/edrmsdav/nodes/16070450/Data/Marijuana%20Worksheet%2007.19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http://edrms/edrmsdav/nodes/16070450/Data/Marijuana%20Worksheet%2007.19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http://edrms/edrmsdav/nodes/16070450/Data/Price%20of%20Weed%20Scrape%202016.09.26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http://edrms/edrmsdav/nodes/16070450/Data/Price%20of%20Weed%20Scrape%202016.09.26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http://edrms/edrmsdav/nodes/16070450/Data/Marijuana%20Worksheet%2008.29.xlsx" TargetMode="External"/></Relationships>
</file>

<file path=ppt/charts/_rels/chart6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http://edrms/edrmsdav/nodes/16070450/Data/Marijuana%20Worksheet%2008.29.xlsx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http://edrms/edrmsdav/nodes/16070450/Data/Colorado%20Data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CA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3954708689194001E-2"/>
          <c:y val="7.9260584882132806E-2"/>
          <c:w val="0.92115714042448305"/>
          <c:h val="0.80441967433764106"/>
        </c:manualLayout>
      </c:layout>
      <c:barChart>
        <c:barDir val="col"/>
        <c:grouping val="stacked"/>
        <c:varyColors val="0"/>
        <c:ser>
          <c:idx val="3"/>
          <c:order val="0"/>
          <c:spPr>
            <a:solidFill>
              <a:srgbClr val="10253F"/>
            </a:solidFill>
          </c:spPr>
          <c:invertIfNegative val="0"/>
          <c:dPt>
            <c:idx val="11"/>
            <c:invertIfNegative val="0"/>
            <c:bubble3D val="0"/>
            <c:spPr>
              <a:solidFill>
                <a:srgbClr val="948A54"/>
              </a:solidFill>
            </c:spPr>
          </c:dPt>
          <c:dLbls>
            <c:numFmt formatCode="0.0%" sourceLinked="0"/>
            <c:spPr>
              <a:noFill/>
            </c:spPr>
            <c:txPr>
              <a:bodyPr/>
              <a:lstStyle/>
              <a:p>
                <a:pPr>
                  <a:defRPr sz="1400" b="1">
                    <a:solidFill>
                      <a:schemeClr val="bg1"/>
                    </a:solidFill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'[Marijuana Worksheet 07.19.xlsx]CAN (2018)'!$C$2:$G$2</c:f>
              <c:strCache>
                <c:ptCount val="5"/>
                <c:pt idx="0">
                  <c:v>Once</c:v>
                </c:pt>
                <c:pt idx="1">
                  <c:v>Less Than Once a Month </c:v>
                </c:pt>
                <c:pt idx="2">
                  <c:v>1-3 Times per Month</c:v>
                </c:pt>
                <c:pt idx="3">
                  <c:v>At Least Once a Week</c:v>
                </c:pt>
                <c:pt idx="4">
                  <c:v>Daily</c:v>
                </c:pt>
              </c:strCache>
            </c:strRef>
          </c:cat>
          <c:val>
            <c:numRef>
              <c:f>'[Marijuana Worksheet 07.19.xlsx]CAN (2018)'!$C$3:$G$3</c:f>
              <c:numCache>
                <c:formatCode>0.0%</c:formatCode>
                <c:ptCount val="5"/>
                <c:pt idx="0">
                  <c:v>7.0000000000000097E-3</c:v>
                </c:pt>
                <c:pt idx="1">
                  <c:v>4.3999999999999997E-2</c:v>
                </c:pt>
                <c:pt idx="2">
                  <c:v>2.1000000000000001E-2</c:v>
                </c:pt>
                <c:pt idx="3">
                  <c:v>3.2000000000000001E-2</c:v>
                </c:pt>
                <c:pt idx="4">
                  <c:v>1.7999999999999999E-2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overlap val="100"/>
        <c:axId val="113491968"/>
        <c:axId val="113493504"/>
      </c:barChart>
      <c:catAx>
        <c:axId val="11349196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400" b="0"/>
            </a:pPr>
            <a:endParaRPr lang="en-US"/>
          </a:p>
        </c:txPr>
        <c:crossAx val="113493504"/>
        <c:crossesAt val="0"/>
        <c:auto val="1"/>
        <c:lblAlgn val="ctr"/>
        <c:lblOffset val="100"/>
        <c:noMultiLvlLbl val="0"/>
      </c:catAx>
      <c:valAx>
        <c:axId val="113493504"/>
        <c:scaling>
          <c:orientation val="minMax"/>
        </c:scaling>
        <c:delete val="0"/>
        <c:axPos val="l"/>
        <c:majorGridlines>
          <c:spPr>
            <a:ln>
              <a:noFill/>
            </a:ln>
          </c:spPr>
        </c:majorGridlines>
        <c:title>
          <c:tx>
            <c:rich>
              <a:bodyPr rot="0" vert="horz"/>
              <a:lstStyle/>
              <a:p>
                <a:pPr algn="l">
                  <a:defRPr sz="1200"/>
                </a:pPr>
                <a:r>
                  <a:rPr lang="en-CA" sz="1200" b="0" i="1"/>
                  <a:t>Percentage</a:t>
                </a:r>
                <a:r>
                  <a:rPr lang="en-CA" sz="1200" b="0" i="1" baseline="0"/>
                  <a:t> of Canadians </a:t>
                </a:r>
                <a:endParaRPr lang="en-CA" sz="1200" b="0" i="1"/>
              </a:p>
            </c:rich>
          </c:tx>
          <c:layout>
            <c:manualLayout>
              <c:xMode val="edge"/>
              <c:yMode val="edge"/>
              <c:x val="8.02530961970193E-2"/>
              <c:y val="2.1760174851266401E-2"/>
            </c:manualLayout>
          </c:layout>
          <c:overlay val="0"/>
        </c:title>
        <c:numFmt formatCode="0.0%" sourceLinked="0"/>
        <c:majorTickMark val="out"/>
        <c:minorTickMark val="none"/>
        <c:tickLblPos val="nextTo"/>
        <c:txPr>
          <a:bodyPr/>
          <a:lstStyle/>
          <a:p>
            <a:pPr>
              <a:defRPr sz="1400" b="0"/>
            </a:pPr>
            <a:endParaRPr lang="en-US"/>
          </a:p>
        </c:txPr>
        <c:crossAx val="113491968"/>
        <c:crosses val="autoZero"/>
        <c:crossBetween val="between"/>
      </c:valAx>
    </c:plotArea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CA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3954708689194001E-2"/>
          <c:y val="2.5265302380540099E-2"/>
          <c:w val="0.92115714042448305"/>
          <c:h val="0.72164529239795905"/>
        </c:manualLayout>
      </c:layout>
      <c:barChart>
        <c:barDir val="col"/>
        <c:grouping val="stacked"/>
        <c:varyColors val="0"/>
        <c:ser>
          <c:idx val="3"/>
          <c:order val="0"/>
          <c:tx>
            <c:strRef>
              <c:f>'[Marijuana Worksheet 07.19.xlsx]CAN (2018)'!$AL$55</c:f>
              <c:strCache>
                <c:ptCount val="1"/>
                <c:pt idx="0">
                  <c:v>Consumption (LHS)</c:v>
                </c:pt>
              </c:strCache>
            </c:strRef>
          </c:tx>
          <c:spPr>
            <a:solidFill>
              <a:srgbClr val="10253F"/>
            </a:solidFill>
          </c:spPr>
          <c:invertIfNegative val="0"/>
          <c:dLbls>
            <c:dLbl>
              <c:idx val="0"/>
              <c:layout>
                <c:manualLayout>
                  <c:x val="0"/>
                  <c:y val="-3.622250970245789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0"/>
                  <c:y val="-3.104786545924970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delete val="1"/>
            </c:dLbl>
            <c:dLbl>
              <c:idx val="3"/>
              <c:delete val="1"/>
            </c:dLbl>
            <c:dLbl>
              <c:idx val="4"/>
              <c:delete val="1"/>
            </c:dLbl>
            <c:txPr>
              <a:bodyPr/>
              <a:lstStyle/>
              <a:p>
                <a:pPr>
                  <a:defRPr sz="1600" b="1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'[Marijuana Worksheet 07.19.xlsx]CAN (2018)'!$AM$54:$AQ$54</c:f>
              <c:strCache>
                <c:ptCount val="5"/>
                <c:pt idx="0">
                  <c:v>Once</c:v>
                </c:pt>
                <c:pt idx="1">
                  <c:v>Less Than Once a Month </c:v>
                </c:pt>
                <c:pt idx="2">
                  <c:v>1-3 Times per Month</c:v>
                </c:pt>
                <c:pt idx="3">
                  <c:v>At Least Once a Week</c:v>
                </c:pt>
                <c:pt idx="4">
                  <c:v>Daily</c:v>
                </c:pt>
              </c:strCache>
            </c:strRef>
          </c:cat>
          <c:val>
            <c:numRef>
              <c:f>'[Marijuana Worksheet 07.19.xlsx]CAN (2018)'!$AM$55:$AQ$55</c:f>
              <c:numCache>
                <c:formatCode>_(* #,##0.00_);_(* \(#,##0.00\);_(* "-"??_);_(@_)</c:formatCode>
                <c:ptCount val="5"/>
                <c:pt idx="0">
                  <c:v>8.4010651724999996E-2</c:v>
                </c:pt>
                <c:pt idx="1">
                  <c:v>3.4324351990499959</c:v>
                </c:pt>
                <c:pt idx="2">
                  <c:v>13.508912797380001</c:v>
                </c:pt>
                <c:pt idx="3">
                  <c:v>270.1199374422751</c:v>
                </c:pt>
                <c:pt idx="4">
                  <c:v>389.21700846599958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5"/>
        <c:overlap val="100"/>
        <c:axId val="113436928"/>
        <c:axId val="113455488"/>
      </c:barChart>
      <c:scatterChart>
        <c:scatterStyle val="lineMarker"/>
        <c:varyColors val="0"/>
        <c:ser>
          <c:idx val="0"/>
          <c:order val="1"/>
          <c:tx>
            <c:strRef>
              <c:f>'[Marijuana Worksheet 07.19.xlsx]CAN (2018)'!$AL$56</c:f>
              <c:strCache>
                <c:ptCount val="1"/>
                <c:pt idx="0">
                  <c:v>Users (RHS)</c:v>
                </c:pt>
              </c:strCache>
            </c:strRef>
          </c:tx>
          <c:spPr>
            <a:ln w="28575">
              <a:noFill/>
            </a:ln>
          </c:spPr>
          <c:marker>
            <c:symbol val="diamond"/>
            <c:size val="28"/>
            <c:spPr>
              <a:solidFill>
                <a:srgbClr val="948A54"/>
              </a:solidFill>
              <a:ln>
                <a:noFill/>
              </a:ln>
            </c:spPr>
          </c:marker>
          <c:xVal>
            <c:strRef>
              <c:f>'[Marijuana Worksheet 07.19.xlsx]CAN (2018)'!$AM$54:$AQ$54</c:f>
              <c:strCache>
                <c:ptCount val="5"/>
                <c:pt idx="0">
                  <c:v>Once</c:v>
                </c:pt>
                <c:pt idx="1">
                  <c:v>Less Than Once a Month </c:v>
                </c:pt>
                <c:pt idx="2">
                  <c:v>1-3 Times per Month</c:v>
                </c:pt>
                <c:pt idx="3">
                  <c:v>At Least Once a Week</c:v>
                </c:pt>
                <c:pt idx="4">
                  <c:v>Daily</c:v>
                </c:pt>
              </c:strCache>
            </c:strRef>
          </c:xVal>
          <c:yVal>
            <c:numRef>
              <c:f>'[Marijuana Worksheet 07.19.xlsx]CAN (2018)'!$AM$56:$AQ$56</c:f>
              <c:numCache>
                <c:formatCode>_(* #,##0.00_);_(* \(#,##0.00\);_(* "-"??_);_(@_)</c:formatCode>
                <c:ptCount val="5"/>
                <c:pt idx="0">
                  <c:v>280.03550574999957</c:v>
                </c:pt>
                <c:pt idx="1">
                  <c:v>1760.2231790000001</c:v>
                </c:pt>
                <c:pt idx="2">
                  <c:v>840.10651725000014</c:v>
                </c:pt>
                <c:pt idx="3">
                  <c:v>1280.162311999999</c:v>
                </c:pt>
                <c:pt idx="4">
                  <c:v>666.46748024999999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13467776"/>
        <c:axId val="113457408"/>
      </c:scatterChart>
      <c:catAx>
        <c:axId val="11343692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200" b="0"/>
            </a:pPr>
            <a:endParaRPr lang="en-US"/>
          </a:p>
        </c:txPr>
        <c:crossAx val="113455488"/>
        <c:crossesAt val="0"/>
        <c:auto val="1"/>
        <c:lblAlgn val="ctr"/>
        <c:lblOffset val="100"/>
        <c:noMultiLvlLbl val="0"/>
      </c:catAx>
      <c:valAx>
        <c:axId val="113455488"/>
        <c:scaling>
          <c:orientation val="minMax"/>
          <c:max val="450"/>
        </c:scaling>
        <c:delete val="0"/>
        <c:axPos val="l"/>
        <c:majorGridlines>
          <c:spPr>
            <a:ln>
              <a:noFill/>
            </a:ln>
          </c:spPr>
        </c:majorGridlines>
        <c:title>
          <c:tx>
            <c:rich>
              <a:bodyPr rot="0" vert="horz"/>
              <a:lstStyle/>
              <a:p>
                <a:pPr>
                  <a:defRPr sz="1200"/>
                </a:pPr>
                <a:r>
                  <a:rPr lang="en-CA" sz="1200" b="0" i="1"/>
                  <a:t>Metric tons</a:t>
                </a:r>
              </a:p>
            </c:rich>
          </c:tx>
          <c:layout>
            <c:manualLayout>
              <c:xMode val="edge"/>
              <c:yMode val="edge"/>
              <c:x val="6.3537954918964204E-2"/>
              <c:y val="1.83031053952236E-2"/>
            </c:manualLayout>
          </c:layout>
          <c:overlay val="0"/>
        </c:title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200" b="0"/>
            </a:pPr>
            <a:endParaRPr lang="en-US"/>
          </a:p>
        </c:txPr>
        <c:crossAx val="113436928"/>
        <c:crosses val="autoZero"/>
        <c:crossBetween val="between"/>
      </c:valAx>
      <c:valAx>
        <c:axId val="113457408"/>
        <c:scaling>
          <c:orientation val="minMax"/>
        </c:scaling>
        <c:delete val="0"/>
        <c:axPos val="r"/>
        <c:title>
          <c:tx>
            <c:rich>
              <a:bodyPr rot="0" vert="horz"/>
              <a:lstStyle/>
              <a:p>
                <a:pPr>
                  <a:defRPr sz="1200"/>
                </a:pPr>
                <a:r>
                  <a:rPr lang="en-CA" sz="1200" b="0" i="1"/>
                  <a:t>thousands</a:t>
                </a:r>
              </a:p>
            </c:rich>
          </c:tx>
          <c:layout>
            <c:manualLayout>
              <c:xMode val="edge"/>
              <c:yMode val="edge"/>
              <c:x val="0.81431134384680204"/>
              <c:y val="2.1883404469865302E-2"/>
            </c:manualLayout>
          </c:layout>
          <c:overlay val="0"/>
        </c:title>
        <c:numFmt formatCode="#,##0" sourceLinked="0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113467776"/>
        <c:crosses val="max"/>
        <c:crossBetween val="midCat"/>
      </c:valAx>
      <c:valAx>
        <c:axId val="113467776"/>
        <c:scaling>
          <c:orientation val="minMax"/>
        </c:scaling>
        <c:delete val="1"/>
        <c:axPos val="b"/>
        <c:majorTickMark val="out"/>
        <c:minorTickMark val="none"/>
        <c:tickLblPos val="none"/>
        <c:crossAx val="113457408"/>
        <c:crosses val="autoZero"/>
        <c:crossBetween val="midCat"/>
      </c:valAx>
    </c:plotArea>
    <c:legend>
      <c:legendPos val="b"/>
      <c:layout>
        <c:manualLayout>
          <c:xMode val="edge"/>
          <c:yMode val="edge"/>
          <c:x val="2.4057843356724999E-2"/>
          <c:y val="0.89780729543347904"/>
          <c:w val="0.95188431328655099"/>
          <c:h val="0.10219270456652201"/>
        </c:manualLayout>
      </c:layout>
      <c:overlay val="0"/>
      <c:txPr>
        <a:bodyPr/>
        <a:lstStyle/>
        <a:p>
          <a:pPr>
            <a:defRPr sz="1400"/>
          </a:pPr>
          <a:endParaRPr lang="en-US"/>
        </a:p>
      </c:txPr>
    </c:legend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CA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3954708689193952E-2"/>
          <c:y val="7.9260584882132654E-2"/>
          <c:w val="0.92115714042448271"/>
          <c:h val="0.80441967433764161"/>
        </c:manualLayout>
      </c:layout>
      <c:barChart>
        <c:barDir val="col"/>
        <c:grouping val="stacked"/>
        <c:varyColors val="0"/>
        <c:ser>
          <c:idx val="3"/>
          <c:order val="0"/>
          <c:spPr>
            <a:solidFill>
              <a:srgbClr val="10253F"/>
            </a:solidFill>
          </c:spPr>
          <c:invertIfNegative val="0"/>
          <c:dPt>
            <c:idx val="7"/>
            <c:invertIfNegative val="0"/>
            <c:bubble3D val="0"/>
          </c:dPt>
          <c:dPt>
            <c:idx val="11"/>
            <c:invertIfNegative val="0"/>
            <c:bubble3D val="0"/>
            <c:spPr>
              <a:solidFill>
                <a:srgbClr val="948A54"/>
              </a:solidFill>
            </c:spPr>
          </c:dPt>
          <c:dLbls>
            <c:dLbl>
              <c:idx val="0"/>
              <c:layout>
                <c:manualLayout>
                  <c:x val="0"/>
                  <c:y val="-0.26715864136819939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0"/>
                  <c:y val="-0.30040200141243739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-4.8454565849512719E-7"/>
                  <c:y val="-0.33971511251255748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0"/>
                  <c:y val="-0.3325175196561501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0"/>
                  <c:y val="-0.29270575815536648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-2.4227282924756359E-7"/>
                  <c:y val="-0.25521697778938141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0"/>
                  <c:y val="-0.2712066285638301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"/>
              <c:layout>
                <c:manualLayout>
                  <c:x val="0"/>
                  <c:y val="-0.29462981896963419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8"/>
              <c:layout>
                <c:manualLayout>
                  <c:x val="0"/>
                  <c:y val="-0.30832000220541317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9"/>
              <c:layout>
                <c:manualLayout>
                  <c:x val="0"/>
                  <c:y val="-0.31338474973020175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0"/>
              <c:layout>
                <c:manualLayout>
                  <c:x val="-2.4227282924756359E-7"/>
                  <c:y val="-0.43192124729086884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1"/>
              <c:layout>
                <c:manualLayout>
                  <c:x val="1.1330730251884296E-16"/>
                  <c:y val="-0.28526274151634934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#,##0.00" sourceLinked="0"/>
            <c:txPr>
              <a:bodyPr/>
              <a:lstStyle/>
              <a:p>
                <a:pPr>
                  <a:defRPr sz="1400" b="1">
                    <a:solidFill>
                      <a:schemeClr val="tx1"/>
                    </a:solidFill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'[Price of Weed Scrape 2016.09.26.xlsx]Analysis I'!$P$4357:$P$4368</c:f>
              <c:strCache>
                <c:ptCount val="12"/>
                <c:pt idx="0">
                  <c:v>BC</c:v>
                </c:pt>
                <c:pt idx="1">
                  <c:v>AB</c:v>
                </c:pt>
                <c:pt idx="2">
                  <c:v>SK</c:v>
                </c:pt>
                <c:pt idx="3">
                  <c:v>MB</c:v>
                </c:pt>
                <c:pt idx="4">
                  <c:v>ON</c:v>
                </c:pt>
                <c:pt idx="5">
                  <c:v>QC</c:v>
                </c:pt>
                <c:pt idx="6">
                  <c:v>NB</c:v>
                </c:pt>
                <c:pt idx="7">
                  <c:v>NS</c:v>
                </c:pt>
                <c:pt idx="8">
                  <c:v>PE</c:v>
                </c:pt>
                <c:pt idx="9">
                  <c:v>NL</c:v>
                </c:pt>
                <c:pt idx="10">
                  <c:v>TERR*</c:v>
                </c:pt>
                <c:pt idx="11">
                  <c:v>CAN**</c:v>
                </c:pt>
              </c:strCache>
            </c:strRef>
          </c:cat>
          <c:val>
            <c:numRef>
              <c:f>'[Price of Weed Scrape 2016.09.26.xlsx]Analysis I'!$Q$4357:$Q$4368</c:f>
              <c:numCache>
                <c:formatCode>_("$"* #,##0.00_);_("$"* \(#,##0.00\);_("$"* "-"??_);_(@_)</c:formatCode>
                <c:ptCount val="12"/>
                <c:pt idx="0">
                  <c:v>7.7032587736963682</c:v>
                </c:pt>
                <c:pt idx="1">
                  <c:v>8.7297928917591907</c:v>
                </c:pt>
                <c:pt idx="2">
                  <c:v>10.201190700913783</c:v>
                </c:pt>
                <c:pt idx="3">
                  <c:v>9.8221519929113654</c:v>
                </c:pt>
                <c:pt idx="4">
                  <c:v>8.6357787031109137</c:v>
                </c:pt>
                <c:pt idx="5">
                  <c:v>7.3137349512209289</c:v>
                </c:pt>
                <c:pt idx="6">
                  <c:v>7.8391323811126972</c:v>
                </c:pt>
                <c:pt idx="7">
                  <c:v>8.6166237159087231</c:v>
                </c:pt>
                <c:pt idx="8">
                  <c:v>8.9896525291197307</c:v>
                </c:pt>
                <c:pt idx="9">
                  <c:v>9.1429295065121394</c:v>
                </c:pt>
                <c:pt idx="10">
                  <c:v>13.169757548860586</c:v>
                </c:pt>
                <c:pt idx="11">
                  <c:v>8.3153573407298111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overlap val="100"/>
        <c:axId val="113872896"/>
        <c:axId val="113874432"/>
      </c:barChart>
      <c:catAx>
        <c:axId val="113872896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400" b="0"/>
            </a:pPr>
            <a:endParaRPr lang="en-US"/>
          </a:p>
        </c:txPr>
        <c:crossAx val="113874432"/>
        <c:crossesAt val="0"/>
        <c:auto val="1"/>
        <c:lblAlgn val="ctr"/>
        <c:lblOffset val="100"/>
        <c:noMultiLvlLbl val="0"/>
      </c:catAx>
      <c:valAx>
        <c:axId val="113874432"/>
        <c:scaling>
          <c:orientation val="minMax"/>
          <c:max val="13.2"/>
          <c:min val="0"/>
        </c:scaling>
        <c:delete val="0"/>
        <c:axPos val="l"/>
        <c:majorGridlines>
          <c:spPr>
            <a:ln>
              <a:noFill/>
            </a:ln>
          </c:spPr>
        </c:majorGridlines>
        <c:title>
          <c:tx>
            <c:rich>
              <a:bodyPr rot="0" vert="horz"/>
              <a:lstStyle/>
              <a:p>
                <a:pPr>
                  <a:defRPr sz="1200"/>
                </a:pPr>
                <a:r>
                  <a:rPr lang="en-CA" sz="1200" b="0" i="1"/>
                  <a:t>Price</a:t>
                </a:r>
                <a:r>
                  <a:rPr lang="en-CA" sz="1200" b="0" i="1" baseline="0"/>
                  <a:t> per gram</a:t>
                </a:r>
                <a:endParaRPr lang="en-CA" sz="1200" b="0" i="1"/>
              </a:p>
            </c:rich>
          </c:tx>
          <c:layout>
            <c:manualLayout>
              <c:xMode val="edge"/>
              <c:yMode val="edge"/>
              <c:x val="8.0253096197019161E-2"/>
              <c:y val="2.1760174851266356E-2"/>
            </c:manualLayout>
          </c:layout>
          <c:overlay val="0"/>
        </c:title>
        <c:numFmt formatCode="&quot;$&quot;#,##0" sourceLinked="0"/>
        <c:majorTickMark val="out"/>
        <c:minorTickMark val="none"/>
        <c:tickLblPos val="nextTo"/>
        <c:txPr>
          <a:bodyPr/>
          <a:lstStyle/>
          <a:p>
            <a:pPr>
              <a:defRPr sz="1400" b="0"/>
            </a:pPr>
            <a:endParaRPr lang="en-US"/>
          </a:p>
        </c:txPr>
        <c:crossAx val="113872896"/>
        <c:crosses val="autoZero"/>
        <c:crossBetween val="between"/>
      </c:valAx>
    </c:plotArea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CA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3954708689193952E-2"/>
          <c:y val="3.7871532852666999E-2"/>
          <c:w val="0.92115714042448271"/>
          <c:h val="0.85439105844550378"/>
        </c:manualLayout>
      </c:layout>
      <c:barChart>
        <c:barDir val="col"/>
        <c:grouping val="stacked"/>
        <c:varyColors val="0"/>
        <c:ser>
          <c:idx val="3"/>
          <c:order val="0"/>
          <c:spPr>
            <a:solidFill>
              <a:srgbClr val="10253F"/>
            </a:solidFill>
          </c:spPr>
          <c:invertIfNegative val="0"/>
          <c:dPt>
            <c:idx val="4"/>
            <c:invertIfNegative val="0"/>
            <c:bubble3D val="0"/>
            <c:spPr>
              <a:solidFill>
                <a:srgbClr val="948A54"/>
              </a:solidFill>
            </c:spPr>
          </c:dPt>
          <c:dPt>
            <c:idx val="6"/>
            <c:invertIfNegative val="0"/>
            <c:bubble3D val="0"/>
            <c:spPr>
              <a:solidFill>
                <a:srgbClr val="948A54"/>
              </a:solidFill>
            </c:spPr>
          </c:dPt>
          <c:dPt>
            <c:idx val="7"/>
            <c:invertIfNegative val="0"/>
            <c:bubble3D val="0"/>
            <c:spPr>
              <a:solidFill>
                <a:srgbClr val="948A54"/>
              </a:solidFill>
            </c:spPr>
          </c:dPt>
          <c:dLbls>
            <c:numFmt formatCode="#,##0.00" sourceLinked="0"/>
            <c:txPr>
              <a:bodyPr/>
              <a:lstStyle/>
              <a:p>
                <a:pPr>
                  <a:defRPr sz="1400" b="1">
                    <a:solidFill>
                      <a:schemeClr val="bg1"/>
                    </a:solidFill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'[Price of Weed Scrape 2016.09.26.xlsx]Analysis I'!$P$4372:$P$4376</c:f>
              <c:strCache>
                <c:ptCount val="5"/>
                <c:pt idx="0">
                  <c:v>&lt; 5.0 g</c:v>
                </c:pt>
                <c:pt idx="1">
                  <c:v>5.0 g - 9.9 g</c:v>
                </c:pt>
                <c:pt idx="2">
                  <c:v>10.0 g - 28.3 g</c:v>
                </c:pt>
                <c:pt idx="3">
                  <c:v>≥ 28.4 g</c:v>
                </c:pt>
                <c:pt idx="4">
                  <c:v>Weighted Median</c:v>
                </c:pt>
              </c:strCache>
            </c:strRef>
          </c:cat>
          <c:val>
            <c:numRef>
              <c:f>'[Price of Weed Scrape 2016.09.26.xlsx]Analysis I'!$Q$4372:$Q$4376</c:f>
              <c:numCache>
                <c:formatCode>_("$"* #,##0.00_);_("$"* \(#,##0.00\);_("$"* "-"??_);_(@_)</c:formatCode>
                <c:ptCount val="5"/>
                <c:pt idx="0">
                  <c:v>11.232786164106237</c:v>
                </c:pt>
                <c:pt idx="1">
                  <c:v>9.1856666053388558</c:v>
                </c:pt>
                <c:pt idx="2">
                  <c:v>7.9362369272636393</c:v>
                </c:pt>
                <c:pt idx="3">
                  <c:v>6.6958727774651692</c:v>
                </c:pt>
                <c:pt idx="4">
                  <c:v>9.3555906066497396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overlap val="100"/>
        <c:axId val="114004352"/>
        <c:axId val="114005888"/>
      </c:barChart>
      <c:catAx>
        <c:axId val="114004352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anchor="ctr" anchorCtr="1"/>
          <a:lstStyle/>
          <a:p>
            <a:pPr>
              <a:defRPr sz="1400" b="0"/>
            </a:pPr>
            <a:endParaRPr lang="en-US"/>
          </a:p>
        </c:txPr>
        <c:crossAx val="114005888"/>
        <c:crossesAt val="0"/>
        <c:auto val="1"/>
        <c:lblAlgn val="ctr"/>
        <c:lblOffset val="100"/>
        <c:noMultiLvlLbl val="0"/>
      </c:catAx>
      <c:valAx>
        <c:axId val="114005888"/>
        <c:scaling>
          <c:orientation val="minMax"/>
        </c:scaling>
        <c:delete val="0"/>
        <c:axPos val="l"/>
        <c:majorGridlines>
          <c:spPr>
            <a:ln>
              <a:noFill/>
            </a:ln>
          </c:spPr>
        </c:majorGridlines>
        <c:title>
          <c:tx>
            <c:rich>
              <a:bodyPr rot="0" vert="horz"/>
              <a:lstStyle/>
              <a:p>
                <a:pPr>
                  <a:defRPr sz="1200"/>
                </a:pPr>
                <a:r>
                  <a:rPr lang="en-CA" sz="1200" b="0" i="1"/>
                  <a:t>Price</a:t>
                </a:r>
                <a:r>
                  <a:rPr lang="en-CA" sz="1200" b="0" i="1" baseline="0"/>
                  <a:t> per gram</a:t>
                </a:r>
                <a:endParaRPr lang="en-CA" sz="1200" b="0" i="1"/>
              </a:p>
            </c:rich>
          </c:tx>
          <c:layout>
            <c:manualLayout>
              <c:xMode val="edge"/>
              <c:yMode val="edge"/>
              <c:x val="8.0253121472605715E-2"/>
              <c:y val="1.8029532395015416E-3"/>
            </c:manualLayout>
          </c:layout>
          <c:overlay val="0"/>
        </c:title>
        <c:numFmt formatCode="&quot;$&quot;#,##0" sourceLinked="0"/>
        <c:majorTickMark val="out"/>
        <c:minorTickMark val="none"/>
        <c:tickLblPos val="nextTo"/>
        <c:txPr>
          <a:bodyPr/>
          <a:lstStyle/>
          <a:p>
            <a:pPr>
              <a:defRPr sz="1400" b="0"/>
            </a:pPr>
            <a:endParaRPr lang="en-US"/>
          </a:p>
        </c:txPr>
        <c:crossAx val="114004352"/>
        <c:crosses val="autoZero"/>
        <c:crossBetween val="between"/>
      </c:valAx>
    </c:plotArea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CA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7.1210629921259802E-2"/>
          <c:y val="3.5413729439409201E-2"/>
          <c:w val="0.89823381452318496"/>
          <c:h val="0.62943856998992898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'[Marijuana Worksheet 08.29.xlsx]Legal Price'!$C$19</c:f>
              <c:strCache>
                <c:ptCount val="1"/>
                <c:pt idx="0">
                  <c:v>Cost of Production</c:v>
                </c:pt>
              </c:strCache>
            </c:strRef>
          </c:tx>
          <c:spPr>
            <a:solidFill>
              <a:srgbClr val="C6D9F1"/>
            </a:solidFill>
          </c:spPr>
          <c:invertIfNegative val="0"/>
          <c:cat>
            <c:multiLvlStrRef>
              <c:f>'[Marijuana Worksheet 08.29.xlsx]Legal Price'!$A$20:$B$29</c:f>
              <c:multiLvlStrCache>
                <c:ptCount val="10"/>
                <c:lvl>
                  <c:pt idx="1">
                    <c:v>Low</c:v>
                  </c:pt>
                  <c:pt idx="2">
                    <c:v>Mid</c:v>
                  </c:pt>
                  <c:pt idx="3">
                    <c:v>High</c:v>
                  </c:pt>
                  <c:pt idx="6">
                    <c:v>Low</c:v>
                  </c:pt>
                  <c:pt idx="7">
                    <c:v>Mid</c:v>
                  </c:pt>
                  <c:pt idx="8">
                    <c:v>High</c:v>
                  </c:pt>
                  <c:pt idx="9">
                    <c:v> </c:v>
                  </c:pt>
                </c:lvl>
                <c:lvl>
                  <c:pt idx="0">
                    <c:v>2018</c:v>
                  </c:pt>
                  <c:pt idx="5">
                    <c:v>2021</c:v>
                  </c:pt>
                </c:lvl>
              </c:multiLvlStrCache>
            </c:multiLvlStrRef>
          </c:cat>
          <c:val>
            <c:numRef>
              <c:f>'[Marijuana Worksheet 08.29.xlsx]Legal Price'!$C$20:$C$29</c:f>
              <c:numCache>
                <c:formatCode>_("$"* #,##0.00_);_("$"* \(#,##0.00\);_("$"* "-"??_);_(@_)</c:formatCode>
                <c:ptCount val="10"/>
                <c:pt idx="0">
                  <c:v>0</c:v>
                </c:pt>
                <c:pt idx="1">
                  <c:v>2</c:v>
                </c:pt>
                <c:pt idx="6">
                  <c:v>1.5</c:v>
                </c:pt>
                <c:pt idx="9">
                  <c:v>0</c:v>
                </c:pt>
              </c:numCache>
            </c:numRef>
          </c:val>
        </c:ser>
        <c:ser>
          <c:idx val="1"/>
          <c:order val="1"/>
          <c:tx>
            <c:strRef>
              <c:f>'[Marijuana Worksheet 08.29.xlsx]Legal Price'!$D$19</c:f>
              <c:strCache>
                <c:ptCount val="1"/>
                <c:pt idx="0">
                  <c:v>Cost of Production</c:v>
                </c:pt>
              </c:strCache>
            </c:strRef>
          </c:tx>
          <c:spPr>
            <a:solidFill>
              <a:srgbClr val="10253F"/>
            </a:solidFill>
          </c:spPr>
          <c:invertIfNegative val="0"/>
          <c:cat>
            <c:multiLvlStrRef>
              <c:f>'[Marijuana Worksheet 08.29.xlsx]Legal Price'!$A$20:$B$29</c:f>
              <c:multiLvlStrCache>
                <c:ptCount val="10"/>
                <c:lvl>
                  <c:pt idx="1">
                    <c:v>Low</c:v>
                  </c:pt>
                  <c:pt idx="2">
                    <c:v>Mid</c:v>
                  </c:pt>
                  <c:pt idx="3">
                    <c:v>High</c:v>
                  </c:pt>
                  <c:pt idx="6">
                    <c:v>Low</c:v>
                  </c:pt>
                  <c:pt idx="7">
                    <c:v>Mid</c:v>
                  </c:pt>
                  <c:pt idx="8">
                    <c:v>High</c:v>
                  </c:pt>
                  <c:pt idx="9">
                    <c:v> </c:v>
                  </c:pt>
                </c:lvl>
                <c:lvl>
                  <c:pt idx="0">
                    <c:v>2018</c:v>
                  </c:pt>
                  <c:pt idx="5">
                    <c:v>2021</c:v>
                  </c:pt>
                </c:lvl>
              </c:multiLvlStrCache>
            </c:multiLvlStrRef>
          </c:cat>
          <c:val>
            <c:numRef>
              <c:f>'[Marijuana Worksheet 08.29.xlsx]Legal Price'!$D$20:$D$29</c:f>
              <c:numCache>
                <c:formatCode>General</c:formatCode>
                <c:ptCount val="10"/>
                <c:pt idx="0" formatCode="_(&quot;$&quot;* #,##0.00_);_(&quot;$&quot;* \(#,##0.00\);_(&quot;$&quot;* &quot;-&quot;??_);_(@_)">
                  <c:v>0</c:v>
                </c:pt>
                <c:pt idx="2" formatCode="_(&quot;$&quot;* #,##0.00_);_(&quot;$&quot;* \(#,##0.00\);_(&quot;$&quot;* &quot;-&quot;??_);_(@_)">
                  <c:v>2.25</c:v>
                </c:pt>
                <c:pt idx="7" formatCode="_(&quot;$&quot;* #,##0.00_);_(&quot;$&quot;* \(#,##0.00\);_(&quot;$&quot;* &quot;-&quot;??_);_(@_)">
                  <c:v>1.75</c:v>
                </c:pt>
                <c:pt idx="9" formatCode="_(&quot;$&quot;* #,##0.00_);_(&quot;$&quot;* \(#,##0.00\);_(&quot;$&quot;* &quot;-&quot;??_);_(@_)">
                  <c:v>0</c:v>
                </c:pt>
              </c:numCache>
            </c:numRef>
          </c:val>
        </c:ser>
        <c:ser>
          <c:idx val="2"/>
          <c:order val="2"/>
          <c:tx>
            <c:strRef>
              <c:f>'[Marijuana Worksheet 08.29.xlsx]Legal Price'!$E$19</c:f>
              <c:strCache>
                <c:ptCount val="1"/>
                <c:pt idx="0">
                  <c:v>Cost of Production</c:v>
                </c:pt>
              </c:strCache>
            </c:strRef>
          </c:tx>
          <c:spPr>
            <a:solidFill>
              <a:srgbClr val="C6D9F1"/>
            </a:solidFill>
          </c:spPr>
          <c:invertIfNegative val="0"/>
          <c:cat>
            <c:multiLvlStrRef>
              <c:f>'[Marijuana Worksheet 08.29.xlsx]Legal Price'!$A$20:$B$29</c:f>
              <c:multiLvlStrCache>
                <c:ptCount val="10"/>
                <c:lvl>
                  <c:pt idx="1">
                    <c:v>Low</c:v>
                  </c:pt>
                  <c:pt idx="2">
                    <c:v>Mid</c:v>
                  </c:pt>
                  <c:pt idx="3">
                    <c:v>High</c:v>
                  </c:pt>
                  <c:pt idx="6">
                    <c:v>Low</c:v>
                  </c:pt>
                  <c:pt idx="7">
                    <c:v>Mid</c:v>
                  </c:pt>
                  <c:pt idx="8">
                    <c:v>High</c:v>
                  </c:pt>
                  <c:pt idx="9">
                    <c:v> </c:v>
                  </c:pt>
                </c:lvl>
                <c:lvl>
                  <c:pt idx="0">
                    <c:v>2018</c:v>
                  </c:pt>
                  <c:pt idx="5">
                    <c:v>2021</c:v>
                  </c:pt>
                </c:lvl>
              </c:multiLvlStrCache>
            </c:multiLvlStrRef>
          </c:cat>
          <c:val>
            <c:numRef>
              <c:f>'[Marijuana Worksheet 08.29.xlsx]Legal Price'!$E$20:$E$29</c:f>
              <c:numCache>
                <c:formatCode>General</c:formatCode>
                <c:ptCount val="10"/>
                <c:pt idx="0" formatCode="_(&quot;$&quot;* #,##0.00_);_(&quot;$&quot;* \(#,##0.00\);_(&quot;$&quot;* &quot;-&quot;??_);_(@_)">
                  <c:v>0</c:v>
                </c:pt>
                <c:pt idx="3" formatCode="_(&quot;$&quot;* #,##0.00_);_(&quot;$&quot;* \(#,##0.00\);_(&quot;$&quot;* &quot;-&quot;??_);_(@_)">
                  <c:v>2.5</c:v>
                </c:pt>
                <c:pt idx="8" formatCode="_(&quot;$&quot;* #,##0.00_);_(&quot;$&quot;* \(#,##0.00\);_(&quot;$&quot;* &quot;-&quot;??_);_(@_)">
                  <c:v>2</c:v>
                </c:pt>
                <c:pt idx="9" formatCode="_(&quot;$&quot;* #,##0.00_);_(&quot;$&quot;* \(#,##0.00\);_(&quot;$&quot;* &quot;-&quot;??_);_(@_)">
                  <c:v>0</c:v>
                </c:pt>
              </c:numCache>
            </c:numRef>
          </c:val>
        </c:ser>
        <c:ser>
          <c:idx val="3"/>
          <c:order val="3"/>
          <c:tx>
            <c:strRef>
              <c:f>'[Marijuana Worksheet 08.29.xlsx]Legal Price'!$F$19</c:f>
              <c:strCache>
                <c:ptCount val="1"/>
                <c:pt idx="0">
                  <c:v>Producer Margin</c:v>
                </c:pt>
              </c:strCache>
            </c:strRef>
          </c:tx>
          <c:spPr>
            <a:solidFill>
              <a:srgbClr val="DCD8C2"/>
            </a:solidFill>
          </c:spPr>
          <c:invertIfNegative val="0"/>
          <c:cat>
            <c:multiLvlStrRef>
              <c:f>'[Marijuana Worksheet 08.29.xlsx]Legal Price'!$A$20:$B$29</c:f>
              <c:multiLvlStrCache>
                <c:ptCount val="10"/>
                <c:lvl>
                  <c:pt idx="1">
                    <c:v>Low</c:v>
                  </c:pt>
                  <c:pt idx="2">
                    <c:v>Mid</c:v>
                  </c:pt>
                  <c:pt idx="3">
                    <c:v>High</c:v>
                  </c:pt>
                  <c:pt idx="6">
                    <c:v>Low</c:v>
                  </c:pt>
                  <c:pt idx="7">
                    <c:v>Mid</c:v>
                  </c:pt>
                  <c:pt idx="8">
                    <c:v>High</c:v>
                  </c:pt>
                  <c:pt idx="9">
                    <c:v> </c:v>
                  </c:pt>
                </c:lvl>
                <c:lvl>
                  <c:pt idx="0">
                    <c:v>2018</c:v>
                  </c:pt>
                  <c:pt idx="5">
                    <c:v>2021</c:v>
                  </c:pt>
                </c:lvl>
              </c:multiLvlStrCache>
            </c:multiLvlStrRef>
          </c:cat>
          <c:val>
            <c:numRef>
              <c:f>'[Marijuana Worksheet 08.29.xlsx]Legal Price'!$F$20:$F$29</c:f>
              <c:numCache>
                <c:formatCode>_("$"* #,##0.00_);_("$"* \(#,##0.00\);_("$"* "-"??_);_(@_)</c:formatCode>
                <c:ptCount val="10"/>
                <c:pt idx="0">
                  <c:v>0</c:v>
                </c:pt>
                <c:pt idx="1">
                  <c:v>2</c:v>
                </c:pt>
                <c:pt idx="6">
                  <c:v>2</c:v>
                </c:pt>
                <c:pt idx="9">
                  <c:v>0</c:v>
                </c:pt>
              </c:numCache>
            </c:numRef>
          </c:val>
        </c:ser>
        <c:ser>
          <c:idx val="4"/>
          <c:order val="4"/>
          <c:tx>
            <c:strRef>
              <c:f>'[Marijuana Worksheet 08.29.xlsx]Legal Price'!$G$19</c:f>
              <c:strCache>
                <c:ptCount val="1"/>
                <c:pt idx="0">
                  <c:v>Producer Margin</c:v>
                </c:pt>
              </c:strCache>
            </c:strRef>
          </c:tx>
          <c:spPr>
            <a:solidFill>
              <a:srgbClr val="948A54"/>
            </a:solidFill>
          </c:spPr>
          <c:invertIfNegative val="0"/>
          <c:cat>
            <c:multiLvlStrRef>
              <c:f>'[Marijuana Worksheet 08.29.xlsx]Legal Price'!$A$20:$B$29</c:f>
              <c:multiLvlStrCache>
                <c:ptCount val="10"/>
                <c:lvl>
                  <c:pt idx="1">
                    <c:v>Low</c:v>
                  </c:pt>
                  <c:pt idx="2">
                    <c:v>Mid</c:v>
                  </c:pt>
                  <c:pt idx="3">
                    <c:v>High</c:v>
                  </c:pt>
                  <c:pt idx="6">
                    <c:v>Low</c:v>
                  </c:pt>
                  <c:pt idx="7">
                    <c:v>Mid</c:v>
                  </c:pt>
                  <c:pt idx="8">
                    <c:v>High</c:v>
                  </c:pt>
                  <c:pt idx="9">
                    <c:v> </c:v>
                  </c:pt>
                </c:lvl>
                <c:lvl>
                  <c:pt idx="0">
                    <c:v>2018</c:v>
                  </c:pt>
                  <c:pt idx="5">
                    <c:v>2021</c:v>
                  </c:pt>
                </c:lvl>
              </c:multiLvlStrCache>
            </c:multiLvlStrRef>
          </c:cat>
          <c:val>
            <c:numRef>
              <c:f>'[Marijuana Worksheet 08.29.xlsx]Legal Price'!$G$20:$G$29</c:f>
              <c:numCache>
                <c:formatCode>General</c:formatCode>
                <c:ptCount val="10"/>
                <c:pt idx="0" formatCode="_(&quot;$&quot;* #,##0.00_);_(&quot;$&quot;* \(#,##0.00\);_(&quot;$&quot;* &quot;-&quot;??_);_(@_)">
                  <c:v>0</c:v>
                </c:pt>
                <c:pt idx="2" formatCode="_(&quot;$&quot;* #,##0.00_);_(&quot;$&quot;* \(#,##0.00\);_(&quot;$&quot;* &quot;-&quot;??_);_(@_)">
                  <c:v>2.25</c:v>
                </c:pt>
                <c:pt idx="7" formatCode="_(&quot;$&quot;* #,##0.00_);_(&quot;$&quot;* \(#,##0.00\);_(&quot;$&quot;* &quot;-&quot;??_);_(@_)">
                  <c:v>2.25</c:v>
                </c:pt>
                <c:pt idx="9" formatCode="_(&quot;$&quot;* #,##0.00_);_(&quot;$&quot;* \(#,##0.00\);_(&quot;$&quot;* &quot;-&quot;??_);_(@_)">
                  <c:v>0</c:v>
                </c:pt>
              </c:numCache>
            </c:numRef>
          </c:val>
        </c:ser>
        <c:ser>
          <c:idx val="5"/>
          <c:order val="5"/>
          <c:tx>
            <c:strRef>
              <c:f>'[Marijuana Worksheet 08.29.xlsx]Legal Price'!$H$19</c:f>
              <c:strCache>
                <c:ptCount val="1"/>
                <c:pt idx="0">
                  <c:v>Producer Margin</c:v>
                </c:pt>
              </c:strCache>
            </c:strRef>
          </c:tx>
          <c:spPr>
            <a:solidFill>
              <a:srgbClr val="DCD8C2"/>
            </a:solidFill>
          </c:spPr>
          <c:invertIfNegative val="0"/>
          <c:cat>
            <c:multiLvlStrRef>
              <c:f>'[Marijuana Worksheet 08.29.xlsx]Legal Price'!$A$20:$B$29</c:f>
              <c:multiLvlStrCache>
                <c:ptCount val="10"/>
                <c:lvl>
                  <c:pt idx="1">
                    <c:v>Low</c:v>
                  </c:pt>
                  <c:pt idx="2">
                    <c:v>Mid</c:v>
                  </c:pt>
                  <c:pt idx="3">
                    <c:v>High</c:v>
                  </c:pt>
                  <c:pt idx="6">
                    <c:v>Low</c:v>
                  </c:pt>
                  <c:pt idx="7">
                    <c:v>Mid</c:v>
                  </c:pt>
                  <c:pt idx="8">
                    <c:v>High</c:v>
                  </c:pt>
                  <c:pt idx="9">
                    <c:v> </c:v>
                  </c:pt>
                </c:lvl>
                <c:lvl>
                  <c:pt idx="0">
                    <c:v>2018</c:v>
                  </c:pt>
                  <c:pt idx="5">
                    <c:v>2021</c:v>
                  </c:pt>
                </c:lvl>
              </c:multiLvlStrCache>
            </c:multiLvlStrRef>
          </c:cat>
          <c:val>
            <c:numRef>
              <c:f>'[Marijuana Worksheet 08.29.xlsx]Legal Price'!$H$20:$H$29</c:f>
              <c:numCache>
                <c:formatCode>General</c:formatCode>
                <c:ptCount val="10"/>
                <c:pt idx="0" formatCode="_(&quot;$&quot;* #,##0.00_);_(&quot;$&quot;* \(#,##0.00\);_(&quot;$&quot;* &quot;-&quot;??_);_(@_)">
                  <c:v>0</c:v>
                </c:pt>
                <c:pt idx="3" formatCode="_(&quot;$&quot;* #,##0.00_);_(&quot;$&quot;* \(#,##0.00\);_(&quot;$&quot;* &quot;-&quot;??_);_(@_)">
                  <c:v>2.5</c:v>
                </c:pt>
                <c:pt idx="8" formatCode="_(&quot;$&quot;* #,##0.00_);_(&quot;$&quot;* \(#,##0.00\);_(&quot;$&quot;* &quot;-&quot;??_);_(@_)">
                  <c:v>2.5</c:v>
                </c:pt>
                <c:pt idx="9" formatCode="_(&quot;$&quot;* #,##0.00_);_(&quot;$&quot;* \(#,##0.00\);_(&quot;$&quot;* &quot;-&quot;??_);_(@_)">
                  <c:v>0</c:v>
                </c:pt>
              </c:numCache>
            </c:numRef>
          </c:val>
        </c:ser>
        <c:ser>
          <c:idx val="6"/>
          <c:order val="6"/>
          <c:tx>
            <c:strRef>
              <c:f>'[Marijuana Worksheet 08.29.xlsx]Legal Price'!$I$19</c:f>
              <c:strCache>
                <c:ptCount val="1"/>
                <c:pt idx="0">
                  <c:v>Retail Margin</c:v>
                </c:pt>
              </c:strCache>
            </c:strRef>
          </c:tx>
          <c:spPr>
            <a:solidFill>
              <a:srgbClr val="B6B6B6"/>
            </a:solidFill>
          </c:spPr>
          <c:invertIfNegative val="0"/>
          <c:cat>
            <c:multiLvlStrRef>
              <c:f>'[Marijuana Worksheet 08.29.xlsx]Legal Price'!$A$20:$B$29</c:f>
              <c:multiLvlStrCache>
                <c:ptCount val="10"/>
                <c:lvl>
                  <c:pt idx="1">
                    <c:v>Low</c:v>
                  </c:pt>
                  <c:pt idx="2">
                    <c:v>Mid</c:v>
                  </c:pt>
                  <c:pt idx="3">
                    <c:v>High</c:v>
                  </c:pt>
                  <c:pt idx="6">
                    <c:v>Low</c:v>
                  </c:pt>
                  <c:pt idx="7">
                    <c:v>Mid</c:v>
                  </c:pt>
                  <c:pt idx="8">
                    <c:v>High</c:v>
                  </c:pt>
                  <c:pt idx="9">
                    <c:v> </c:v>
                  </c:pt>
                </c:lvl>
                <c:lvl>
                  <c:pt idx="0">
                    <c:v>2018</c:v>
                  </c:pt>
                  <c:pt idx="5">
                    <c:v>2021</c:v>
                  </c:pt>
                </c:lvl>
              </c:multiLvlStrCache>
            </c:multiLvlStrRef>
          </c:cat>
          <c:val>
            <c:numRef>
              <c:f>'[Marijuana Worksheet 08.29.xlsx]Legal Price'!$I$20:$I$29</c:f>
              <c:numCache>
                <c:formatCode>_("$"* #,##0.00_);_("$"* \(#,##0.00\);_("$"* "-"??_);_(@_)</c:formatCode>
                <c:ptCount val="10"/>
                <c:pt idx="0">
                  <c:v>0</c:v>
                </c:pt>
                <c:pt idx="1">
                  <c:v>2.6666666666666661</c:v>
                </c:pt>
                <c:pt idx="6">
                  <c:v>2.333333333333333</c:v>
                </c:pt>
                <c:pt idx="9">
                  <c:v>0</c:v>
                </c:pt>
              </c:numCache>
            </c:numRef>
          </c:val>
        </c:ser>
        <c:ser>
          <c:idx val="7"/>
          <c:order val="7"/>
          <c:tx>
            <c:strRef>
              <c:f>'[Marijuana Worksheet 08.29.xlsx]Legal Price'!$J$19</c:f>
              <c:strCache>
                <c:ptCount val="1"/>
                <c:pt idx="0">
                  <c:v>Retail Margin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</c:spPr>
          <c:invertIfNegative val="0"/>
          <c:cat>
            <c:multiLvlStrRef>
              <c:f>'[Marijuana Worksheet 08.29.xlsx]Legal Price'!$A$20:$B$29</c:f>
              <c:multiLvlStrCache>
                <c:ptCount val="10"/>
                <c:lvl>
                  <c:pt idx="1">
                    <c:v>Low</c:v>
                  </c:pt>
                  <c:pt idx="2">
                    <c:v>Mid</c:v>
                  </c:pt>
                  <c:pt idx="3">
                    <c:v>High</c:v>
                  </c:pt>
                  <c:pt idx="6">
                    <c:v>Low</c:v>
                  </c:pt>
                  <c:pt idx="7">
                    <c:v>Mid</c:v>
                  </c:pt>
                  <c:pt idx="8">
                    <c:v>High</c:v>
                  </c:pt>
                  <c:pt idx="9">
                    <c:v> </c:v>
                  </c:pt>
                </c:lvl>
                <c:lvl>
                  <c:pt idx="0">
                    <c:v>2018</c:v>
                  </c:pt>
                  <c:pt idx="5">
                    <c:v>2021</c:v>
                  </c:pt>
                </c:lvl>
              </c:multiLvlStrCache>
            </c:multiLvlStrRef>
          </c:cat>
          <c:val>
            <c:numRef>
              <c:f>'[Marijuana Worksheet 08.29.xlsx]Legal Price'!$J$20:$J$29</c:f>
              <c:numCache>
                <c:formatCode>General</c:formatCode>
                <c:ptCount val="10"/>
                <c:pt idx="0" formatCode="_(&quot;$&quot;* #,##0.00_);_(&quot;$&quot;* \(#,##0.00\);_(&quot;$&quot;* &quot;-&quot;??_);_(@_)">
                  <c:v>0</c:v>
                </c:pt>
                <c:pt idx="2" formatCode="_(&quot;$&quot;* #,##0.00_);_(&quot;$&quot;* \(#,##0.00\);_(&quot;$&quot;* &quot;-&quot;??_);_(@_)">
                  <c:v>3</c:v>
                </c:pt>
                <c:pt idx="7" formatCode="_(&quot;$&quot;* #,##0.00_);_(&quot;$&quot;* \(#,##0.00\);_(&quot;$&quot;* &quot;-&quot;??_);_(@_)">
                  <c:v>2.6666666666666661</c:v>
                </c:pt>
                <c:pt idx="9" formatCode="_(&quot;$&quot;* #,##0.00_);_(&quot;$&quot;* \(#,##0.00\);_(&quot;$&quot;* &quot;-&quot;??_);_(@_)">
                  <c:v>0</c:v>
                </c:pt>
              </c:numCache>
            </c:numRef>
          </c:val>
        </c:ser>
        <c:ser>
          <c:idx val="8"/>
          <c:order val="8"/>
          <c:tx>
            <c:strRef>
              <c:f>'[Marijuana Worksheet 08.29.xlsx]Legal Price'!$K$19</c:f>
              <c:strCache>
                <c:ptCount val="1"/>
                <c:pt idx="0">
                  <c:v>Retail Margin</c:v>
                </c:pt>
              </c:strCache>
            </c:strRef>
          </c:tx>
          <c:spPr>
            <a:solidFill>
              <a:srgbClr val="B6B6B6"/>
            </a:solidFill>
          </c:spPr>
          <c:invertIfNegative val="0"/>
          <c:cat>
            <c:multiLvlStrRef>
              <c:f>'[Marijuana Worksheet 08.29.xlsx]Legal Price'!$A$20:$B$29</c:f>
              <c:multiLvlStrCache>
                <c:ptCount val="10"/>
                <c:lvl>
                  <c:pt idx="1">
                    <c:v>Low</c:v>
                  </c:pt>
                  <c:pt idx="2">
                    <c:v>Mid</c:v>
                  </c:pt>
                  <c:pt idx="3">
                    <c:v>High</c:v>
                  </c:pt>
                  <c:pt idx="6">
                    <c:v>Low</c:v>
                  </c:pt>
                  <c:pt idx="7">
                    <c:v>Mid</c:v>
                  </c:pt>
                  <c:pt idx="8">
                    <c:v>High</c:v>
                  </c:pt>
                  <c:pt idx="9">
                    <c:v> </c:v>
                  </c:pt>
                </c:lvl>
                <c:lvl>
                  <c:pt idx="0">
                    <c:v>2018</c:v>
                  </c:pt>
                  <c:pt idx="5">
                    <c:v>2021</c:v>
                  </c:pt>
                </c:lvl>
              </c:multiLvlStrCache>
            </c:multiLvlStrRef>
          </c:cat>
          <c:val>
            <c:numRef>
              <c:f>'[Marijuana Worksheet 08.29.xlsx]Legal Price'!$K$20:$K$29</c:f>
              <c:numCache>
                <c:formatCode>General</c:formatCode>
                <c:ptCount val="10"/>
                <c:pt idx="0" formatCode="_(&quot;$&quot;* #,##0.00_);_(&quot;$&quot;* \(#,##0.00\);_(&quot;$&quot;* &quot;-&quot;??_);_(@_)">
                  <c:v>0</c:v>
                </c:pt>
                <c:pt idx="3" formatCode="_(&quot;$&quot;* #,##0.00_);_(&quot;$&quot;* \(#,##0.00\);_(&quot;$&quot;* &quot;-&quot;??_);_(@_)">
                  <c:v>3.333333333333333</c:v>
                </c:pt>
                <c:pt idx="8" formatCode="_(&quot;$&quot;* #,##0.00_);_(&quot;$&quot;* \(#,##0.00\);_(&quot;$&quot;* &quot;-&quot;??_);_(@_)">
                  <c:v>3</c:v>
                </c:pt>
                <c:pt idx="9" formatCode="_(&quot;$&quot;* #,##0.00_);_(&quot;$&quot;* \(#,##0.00\);_(&quot;$&quot;* &quot;-&quot;??_);_(@_)">
                  <c:v>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0"/>
        <c:overlap val="100"/>
        <c:axId val="113638400"/>
        <c:axId val="113652480"/>
      </c:barChart>
      <c:catAx>
        <c:axId val="11363840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113652480"/>
        <c:crosses val="autoZero"/>
        <c:auto val="1"/>
        <c:lblAlgn val="ctr"/>
        <c:lblOffset val="100"/>
        <c:noMultiLvlLbl val="0"/>
      </c:catAx>
      <c:valAx>
        <c:axId val="113652480"/>
        <c:scaling>
          <c:orientation val="minMax"/>
        </c:scaling>
        <c:delete val="0"/>
        <c:axPos val="l"/>
        <c:title>
          <c:tx>
            <c:rich>
              <a:bodyPr rot="0" vert="horz"/>
              <a:lstStyle/>
              <a:p>
                <a:pPr>
                  <a:defRPr sz="1200"/>
                </a:pPr>
                <a:r>
                  <a:rPr lang="en-CA" sz="1200" b="0" i="1"/>
                  <a:t>Price per gram</a:t>
                </a:r>
              </a:p>
            </c:rich>
          </c:tx>
          <c:layout>
            <c:manualLayout>
              <c:xMode val="edge"/>
              <c:yMode val="edge"/>
              <c:x val="8.6087523341922406E-2"/>
              <c:y val="2.4546224795929699E-2"/>
            </c:manualLayout>
          </c:layout>
          <c:overlay val="0"/>
        </c:title>
        <c:numFmt formatCode="&quot;$&quot;#,##0" sourceLinked="0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113638400"/>
        <c:crosses val="autoZero"/>
        <c:crossBetween val="between"/>
      </c:valAx>
    </c:plotArea>
    <c:legend>
      <c:legendPos val="b"/>
      <c:legendEntry>
        <c:idx val="0"/>
        <c:delete val="1"/>
      </c:legendEntry>
      <c:legendEntry>
        <c:idx val="2"/>
        <c:delete val="1"/>
      </c:legendEntry>
      <c:legendEntry>
        <c:idx val="3"/>
        <c:delete val="1"/>
      </c:legendEntry>
      <c:legendEntry>
        <c:idx val="5"/>
        <c:delete val="1"/>
      </c:legendEntry>
      <c:legendEntry>
        <c:idx val="6"/>
        <c:delete val="1"/>
      </c:legendEntry>
      <c:legendEntry>
        <c:idx val="8"/>
        <c:delete val="1"/>
      </c:legendEntry>
      <c:layout>
        <c:manualLayout>
          <c:xMode val="edge"/>
          <c:yMode val="edge"/>
          <c:x val="7.1023545436855406E-2"/>
          <c:y val="0.88232082913729404"/>
          <c:w val="0.85795266588830499"/>
          <c:h val="9.6363293051359503E-2"/>
        </c:manualLayout>
      </c:layout>
      <c:overlay val="0"/>
      <c:txPr>
        <a:bodyPr/>
        <a:lstStyle/>
        <a:p>
          <a:pPr>
            <a:defRPr sz="1400"/>
          </a:pPr>
          <a:endParaRPr lang="en-US"/>
        </a:p>
      </c:txPr>
    </c:legend>
    <c:plotVisOnly val="1"/>
    <c:dispBlanksAs val="gap"/>
    <c:showDLblsOverMax val="0"/>
  </c:chart>
  <c:spPr>
    <a:ln>
      <a:noFill/>
    </a:ln>
  </c:spPr>
  <c:txPr>
    <a:bodyPr/>
    <a:lstStyle/>
    <a:p>
      <a:pPr>
        <a:defRPr>
          <a:ln>
            <a:noFill/>
          </a:ln>
        </a:defRPr>
      </a:pPr>
      <a:endParaRPr lang="en-US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CA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9.5744688558789384E-2"/>
          <c:y val="2.5265302380540082E-2"/>
          <c:w val="0.59964389022581976"/>
          <c:h val="0.8676741603935989"/>
        </c:manualLayout>
      </c:layout>
      <c:barChart>
        <c:barDir val="col"/>
        <c:grouping val="stacked"/>
        <c:varyColors val="0"/>
        <c:ser>
          <c:idx val="3"/>
          <c:order val="0"/>
          <c:tx>
            <c:strRef>
              <c:f>'[Marijuana Worksheet 08.29.xlsx]Tax &amp; Pricing Canada'!$B$10</c:f>
              <c:strCache>
                <c:ptCount val="1"/>
                <c:pt idx="0">
                  <c:v>Low</c:v>
                </c:pt>
              </c:strCache>
            </c:strRef>
          </c:tx>
          <c:spPr>
            <a:solidFill>
              <a:srgbClr val="C6D9F1">
                <a:alpha val="0"/>
              </a:srgbClr>
            </a:solidFill>
            <a:ln>
              <a:noFill/>
            </a:ln>
          </c:spPr>
          <c:invertIfNegative val="0"/>
          <c:dPt>
            <c:idx val="0"/>
            <c:invertIfNegative val="0"/>
            <c:bubble3D val="0"/>
          </c:dPt>
          <c:dPt>
            <c:idx val="1"/>
            <c:invertIfNegative val="0"/>
            <c:bubble3D val="0"/>
          </c:dPt>
          <c:dPt>
            <c:idx val="11"/>
            <c:invertIfNegative val="0"/>
            <c:bubble3D val="0"/>
          </c:dPt>
          <c:cat>
            <c:numRef>
              <c:f>'[Marijuana Worksheet 08.29.xlsx]Tax &amp; Pricing Canada'!$C$9:$E$9</c:f>
              <c:numCache>
                <c:formatCode>0.0%</c:formatCode>
                <c:ptCount val="3"/>
                <c:pt idx="0">
                  <c:v>0</c:v>
                </c:pt>
                <c:pt idx="1">
                  <c:v>7.4999999999999997E-2</c:v>
                </c:pt>
                <c:pt idx="2">
                  <c:v>0.15</c:v>
                </c:pt>
              </c:numCache>
            </c:numRef>
          </c:cat>
          <c:val>
            <c:numRef>
              <c:f>'[Marijuana Worksheet 08.29.xlsx]Tax &amp; Pricing Canada'!$C$10:$E$10</c:f>
              <c:numCache>
                <c:formatCode>_("$"* #,##0.00_);_("$"* \(#,##0.00\);_("$"* "-"??_);_(@_)</c:formatCode>
                <c:ptCount val="3"/>
                <c:pt idx="0">
                  <c:v>7.4770700000000003</c:v>
                </c:pt>
                <c:pt idx="1">
                  <c:v>8.0833189189189181</c:v>
                </c:pt>
                <c:pt idx="2">
                  <c:v>8.796552941176472</c:v>
                </c:pt>
              </c:numCache>
            </c:numRef>
          </c:val>
        </c:ser>
        <c:ser>
          <c:idx val="0"/>
          <c:order val="1"/>
          <c:tx>
            <c:strRef>
              <c:f>'[Marijuana Worksheet 08.29.xlsx]Tax &amp; Pricing Canada'!$B$11</c:f>
              <c:strCache>
                <c:ptCount val="1"/>
                <c:pt idx="0">
                  <c:v>Range First half</c:v>
                </c:pt>
              </c:strCache>
            </c:strRef>
          </c:tx>
          <c:spPr>
            <a:solidFill>
              <a:srgbClr val="948A54"/>
            </a:solidFill>
            <a:ln>
              <a:noFill/>
            </a:ln>
          </c:spPr>
          <c:invertIfNegative val="0"/>
          <c:cat>
            <c:numRef>
              <c:f>'[Marijuana Worksheet 08.29.xlsx]Tax &amp; Pricing Canada'!$C$9:$E$9</c:f>
              <c:numCache>
                <c:formatCode>0.0%</c:formatCode>
                <c:ptCount val="3"/>
                <c:pt idx="0">
                  <c:v>0</c:v>
                </c:pt>
                <c:pt idx="1">
                  <c:v>7.4999999999999997E-2</c:v>
                </c:pt>
                <c:pt idx="2">
                  <c:v>0.15</c:v>
                </c:pt>
              </c:numCache>
            </c:numRef>
          </c:cat>
          <c:val>
            <c:numRef>
              <c:f>'[Marijuana Worksheet 08.29.xlsx]Tax &amp; Pricing Canada'!$C$11:$E$11</c:f>
              <c:numCache>
                <c:formatCode>_("$"* #,##0.00_);_("$"* \(#,##0.00\);_("$"* "-"??_);_(@_)</c:formatCode>
                <c:ptCount val="3"/>
                <c:pt idx="0">
                  <c:v>0.93042999999999987</c:v>
                </c:pt>
                <c:pt idx="1">
                  <c:v>1.00587027027027</c:v>
                </c:pt>
                <c:pt idx="2">
                  <c:v>1.0946235294117646</c:v>
                </c:pt>
              </c:numCache>
            </c:numRef>
          </c:val>
        </c:ser>
        <c:ser>
          <c:idx val="1"/>
          <c:order val="2"/>
          <c:tx>
            <c:strRef>
              <c:f>'[Marijuana Worksheet 08.29.xlsx]Tax &amp; Pricing Canada'!$B$12</c:f>
              <c:strCache>
                <c:ptCount val="1"/>
                <c:pt idx="0">
                  <c:v>Range Second half</c:v>
                </c:pt>
              </c:strCache>
            </c:strRef>
          </c:tx>
          <c:spPr>
            <a:solidFill>
              <a:srgbClr val="948A54"/>
            </a:solidFill>
            <a:ln>
              <a:noFill/>
            </a:ln>
          </c:spPr>
          <c:invertIfNegative val="0"/>
          <c:dPt>
            <c:idx val="0"/>
            <c:invertIfNegative val="0"/>
            <c:bubble3D val="0"/>
          </c:dPt>
          <c:dPt>
            <c:idx val="1"/>
            <c:invertIfNegative val="0"/>
            <c:bubble3D val="0"/>
          </c:dPt>
          <c:cat>
            <c:numRef>
              <c:f>'[Marijuana Worksheet 08.29.xlsx]Tax &amp; Pricing Canada'!$C$9:$E$9</c:f>
              <c:numCache>
                <c:formatCode>0.0%</c:formatCode>
                <c:ptCount val="3"/>
                <c:pt idx="0">
                  <c:v>0</c:v>
                </c:pt>
                <c:pt idx="1">
                  <c:v>7.4999999999999997E-2</c:v>
                </c:pt>
                <c:pt idx="2">
                  <c:v>0.15</c:v>
                </c:pt>
              </c:numCache>
            </c:numRef>
          </c:cat>
          <c:val>
            <c:numRef>
              <c:f>'[Marijuana Worksheet 08.29.xlsx]Tax &amp; Pricing Canada'!$C$12:$E$12</c:f>
              <c:numCache>
                <c:formatCode>_("$"* #,##0.00_);_("$"* \(#,##0.00\);_("$"* "-"??_);_(@_)</c:formatCode>
                <c:ptCount val="3"/>
                <c:pt idx="0">
                  <c:v>0.93042999999999987</c:v>
                </c:pt>
                <c:pt idx="1">
                  <c:v>1.00587027027027</c:v>
                </c:pt>
                <c:pt idx="2">
                  <c:v>1.0946235294117646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13709056"/>
        <c:axId val="113710976"/>
      </c:barChart>
      <c:catAx>
        <c:axId val="113709056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sz="1200"/>
                </a:pPr>
                <a:r>
                  <a:rPr lang="en-CA" sz="1200" b="0" i="1"/>
                  <a:t>Excise Tax Rate</a:t>
                </a:r>
              </a:p>
            </c:rich>
          </c:tx>
          <c:layout>
            <c:manualLayout>
              <c:xMode val="edge"/>
              <c:yMode val="edge"/>
              <c:x val="0.72385303483312669"/>
              <c:y val="0.90579539782624197"/>
            </c:manualLayout>
          </c:layout>
          <c:overlay val="0"/>
        </c:title>
        <c:numFmt formatCode="0.0%" sourceLinked="1"/>
        <c:majorTickMark val="out"/>
        <c:minorTickMark val="none"/>
        <c:tickLblPos val="nextTo"/>
        <c:txPr>
          <a:bodyPr/>
          <a:lstStyle/>
          <a:p>
            <a:pPr>
              <a:defRPr sz="1400" b="0"/>
            </a:pPr>
            <a:endParaRPr lang="en-US"/>
          </a:p>
        </c:txPr>
        <c:crossAx val="113710976"/>
        <c:crossesAt val="0"/>
        <c:auto val="1"/>
        <c:lblAlgn val="ctr"/>
        <c:lblOffset val="100"/>
        <c:noMultiLvlLbl val="0"/>
      </c:catAx>
      <c:valAx>
        <c:axId val="113710976"/>
        <c:scaling>
          <c:orientation val="minMax"/>
          <c:max val="11"/>
          <c:min val="7"/>
        </c:scaling>
        <c:delete val="0"/>
        <c:axPos val="l"/>
        <c:majorGridlines>
          <c:spPr>
            <a:ln>
              <a:noFill/>
            </a:ln>
          </c:spPr>
        </c:majorGridlines>
        <c:title>
          <c:tx>
            <c:rich>
              <a:bodyPr rot="0" vert="horz"/>
              <a:lstStyle/>
              <a:p>
                <a:pPr algn="l">
                  <a:defRPr sz="1200"/>
                </a:pPr>
                <a:r>
                  <a:rPr lang="en-CA" sz="1200" b="0" i="1"/>
                  <a:t>Price per gram</a:t>
                </a:r>
              </a:p>
            </c:rich>
          </c:tx>
          <c:layout>
            <c:manualLayout>
              <c:xMode val="edge"/>
              <c:yMode val="edge"/>
              <c:x val="0.1049780014098544"/>
              <c:y val="1.1410701734728176E-2"/>
            </c:manualLayout>
          </c:layout>
          <c:overlay val="0"/>
        </c:title>
        <c:numFmt formatCode="&quot;$&quot;#,##0.00" sourceLinked="0"/>
        <c:majorTickMark val="out"/>
        <c:minorTickMark val="none"/>
        <c:tickLblPos val="nextTo"/>
        <c:txPr>
          <a:bodyPr/>
          <a:lstStyle/>
          <a:p>
            <a:pPr>
              <a:defRPr sz="1400" b="0"/>
            </a:pPr>
            <a:endParaRPr lang="en-US"/>
          </a:p>
        </c:txPr>
        <c:crossAx val="113709056"/>
        <c:crosses val="autoZero"/>
        <c:crossBetween val="between"/>
      </c:valAx>
    </c:plotArea>
    <c:plotVisOnly val="1"/>
    <c:dispBlanksAs val="gap"/>
    <c:showDLblsOverMax val="0"/>
  </c:chart>
  <c:spPr>
    <a:ln>
      <a:noFill/>
    </a:ln>
  </c:spPr>
  <c:externalData r:id="rId1">
    <c:autoUpdate val="0"/>
  </c:externalData>
  <c:userShapes r:id="rId2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CA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3954708689194001E-2"/>
          <c:y val="2.5265302380540099E-2"/>
          <c:w val="0.92115714042448305"/>
          <c:h val="0.73123204667695096"/>
        </c:manualLayout>
      </c:layout>
      <c:lineChart>
        <c:grouping val="standard"/>
        <c:varyColors val="0"/>
        <c:ser>
          <c:idx val="3"/>
          <c:order val="0"/>
          <c:tx>
            <c:strRef>
              <c:f>'[Colorado Data.xlsx]Sum'!$J$85</c:f>
              <c:strCache>
                <c:ptCount val="1"/>
                <c:pt idx="0">
                  <c:v>Low Estimate</c:v>
                </c:pt>
              </c:strCache>
            </c:strRef>
          </c:tx>
          <c:spPr>
            <a:ln>
              <a:noFill/>
            </a:ln>
          </c:spPr>
          <c:marker>
            <c:symbol val="dash"/>
            <c:size val="24"/>
            <c:spPr>
              <a:solidFill>
                <a:srgbClr val="10253F"/>
              </a:solidFill>
              <a:ln>
                <a:noFill/>
              </a:ln>
            </c:spPr>
          </c:marker>
          <c:dPt>
            <c:idx val="0"/>
            <c:marker>
              <c:spPr>
                <a:solidFill>
                  <a:srgbClr val="C6D9F1"/>
                </a:solidFill>
                <a:ln>
                  <a:noFill/>
                </a:ln>
              </c:spPr>
            </c:marker>
            <c:bubble3D val="0"/>
          </c:dPt>
          <c:dPt>
            <c:idx val="1"/>
            <c:marker>
              <c:spPr>
                <a:solidFill>
                  <a:srgbClr val="C6D9F1"/>
                </a:solidFill>
                <a:ln>
                  <a:noFill/>
                </a:ln>
              </c:spPr>
            </c:marker>
            <c:bubble3D val="0"/>
          </c:dPt>
          <c:cat>
            <c:strRef>
              <c:f>'[Colorado Data.xlsx]Sum'!$I$86:$I$88</c:f>
              <c:strCache>
                <c:ptCount val="3"/>
                <c:pt idx="0">
                  <c:v>Recreational</c:v>
                </c:pt>
                <c:pt idx="1">
                  <c:v>Medical</c:v>
                </c:pt>
                <c:pt idx="2">
                  <c:v>Illicit</c:v>
                </c:pt>
              </c:strCache>
            </c:strRef>
          </c:cat>
          <c:val>
            <c:numRef>
              <c:f>'[Colorado Data.xlsx]Sum'!$J$86:$J$88</c:f>
              <c:numCache>
                <c:formatCode>0.000</c:formatCode>
                <c:ptCount val="3"/>
                <c:pt idx="0">
                  <c:v>9.6774193548387094E-2</c:v>
                </c:pt>
                <c:pt idx="1">
                  <c:v>0.51716961498439196</c:v>
                </c:pt>
                <c:pt idx="2">
                  <c:v>0.38605619146722198</c:v>
                </c:pt>
              </c:numCache>
            </c:numRef>
          </c:val>
          <c:smooth val="0"/>
        </c:ser>
        <c:ser>
          <c:idx val="0"/>
          <c:order val="1"/>
          <c:tx>
            <c:strRef>
              <c:f>'[Colorado Data.xlsx]Sum'!$K$85</c:f>
              <c:strCache>
                <c:ptCount val="1"/>
                <c:pt idx="0">
                  <c:v>Middle Estimate</c:v>
                </c:pt>
              </c:strCache>
            </c:strRef>
          </c:tx>
          <c:spPr>
            <a:ln>
              <a:noFill/>
            </a:ln>
          </c:spPr>
          <c:marker>
            <c:symbol val="diamond"/>
            <c:size val="24"/>
            <c:spPr>
              <a:solidFill>
                <a:srgbClr val="948A54"/>
              </a:solidFill>
              <a:ln>
                <a:noFill/>
              </a:ln>
            </c:spPr>
          </c:marker>
          <c:cat>
            <c:strRef>
              <c:f>'[Colorado Data.xlsx]Sum'!$I$86:$I$88</c:f>
              <c:strCache>
                <c:ptCount val="3"/>
                <c:pt idx="0">
                  <c:v>Recreational</c:v>
                </c:pt>
                <c:pt idx="1">
                  <c:v>Medical</c:v>
                </c:pt>
                <c:pt idx="2">
                  <c:v>Illicit</c:v>
                </c:pt>
              </c:strCache>
            </c:strRef>
          </c:cat>
          <c:val>
            <c:numRef>
              <c:f>'[Colorado Data.xlsx]Sum'!$K$86:$K$88</c:f>
              <c:numCache>
                <c:formatCode>0.000</c:formatCode>
                <c:ptCount val="3"/>
                <c:pt idx="0">
                  <c:v>7.0840197693574899E-2</c:v>
                </c:pt>
                <c:pt idx="1">
                  <c:v>0.40939044481054399</c:v>
                </c:pt>
                <c:pt idx="2">
                  <c:v>0.51976935749588205</c:v>
                </c:pt>
              </c:numCache>
            </c:numRef>
          </c:val>
          <c:smooth val="0"/>
        </c:ser>
        <c:ser>
          <c:idx val="1"/>
          <c:order val="2"/>
          <c:tx>
            <c:strRef>
              <c:f>'[Colorado Data.xlsx]Sum'!$L$85</c:f>
              <c:strCache>
                <c:ptCount val="1"/>
                <c:pt idx="0">
                  <c:v>High Estimate</c:v>
                </c:pt>
              </c:strCache>
            </c:strRef>
          </c:tx>
          <c:spPr>
            <a:ln>
              <a:noFill/>
            </a:ln>
          </c:spPr>
          <c:marker>
            <c:symbol val="dash"/>
            <c:size val="24"/>
            <c:spPr>
              <a:solidFill>
                <a:srgbClr val="C6D9F1"/>
              </a:solidFill>
              <a:ln>
                <a:noFill/>
              </a:ln>
            </c:spPr>
          </c:marker>
          <c:dPt>
            <c:idx val="0"/>
            <c:marker>
              <c:spPr>
                <a:solidFill>
                  <a:srgbClr val="10253F"/>
                </a:solidFill>
                <a:ln>
                  <a:noFill/>
                </a:ln>
              </c:spPr>
            </c:marker>
            <c:bubble3D val="0"/>
          </c:dPt>
          <c:dPt>
            <c:idx val="1"/>
            <c:marker>
              <c:spPr>
                <a:solidFill>
                  <a:srgbClr val="10253F"/>
                </a:solidFill>
                <a:ln>
                  <a:noFill/>
                </a:ln>
              </c:spPr>
            </c:marker>
            <c:bubble3D val="0"/>
          </c:dPt>
          <c:cat>
            <c:strRef>
              <c:f>'[Colorado Data.xlsx]Sum'!$I$86:$I$88</c:f>
              <c:strCache>
                <c:ptCount val="3"/>
                <c:pt idx="0">
                  <c:v>Recreational</c:v>
                </c:pt>
                <c:pt idx="1">
                  <c:v>Medical</c:v>
                </c:pt>
                <c:pt idx="2">
                  <c:v>Illicit</c:v>
                </c:pt>
              </c:strCache>
            </c:strRef>
          </c:cat>
          <c:val>
            <c:numRef>
              <c:f>'[Colorado Data.xlsx]Sum'!$L$86:$L$88</c:f>
              <c:numCache>
                <c:formatCode>0.000</c:formatCode>
                <c:ptCount val="3"/>
                <c:pt idx="0">
                  <c:v>5.1991897366644203E-2</c:v>
                </c:pt>
                <c:pt idx="1">
                  <c:v>0.33558406482106701</c:v>
                </c:pt>
                <c:pt idx="2">
                  <c:v>0.61242403781228905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14301568"/>
        <c:axId val="114307456"/>
      </c:lineChart>
      <c:catAx>
        <c:axId val="11430156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600" b="0"/>
            </a:pPr>
            <a:endParaRPr lang="en-US"/>
          </a:p>
        </c:txPr>
        <c:crossAx val="114307456"/>
        <c:crossesAt val="0"/>
        <c:auto val="1"/>
        <c:lblAlgn val="ctr"/>
        <c:lblOffset val="100"/>
        <c:noMultiLvlLbl val="0"/>
      </c:catAx>
      <c:valAx>
        <c:axId val="114307456"/>
        <c:scaling>
          <c:orientation val="minMax"/>
          <c:max val="0.62"/>
          <c:min val="0"/>
        </c:scaling>
        <c:delete val="0"/>
        <c:axPos val="l"/>
        <c:majorGridlines>
          <c:spPr>
            <a:ln>
              <a:noFill/>
            </a:ln>
          </c:spPr>
        </c:majorGridlines>
        <c:title>
          <c:tx>
            <c:rich>
              <a:bodyPr rot="0" vert="horz"/>
              <a:lstStyle/>
              <a:p>
                <a:pPr algn="l">
                  <a:defRPr sz="1200"/>
                </a:pPr>
                <a:r>
                  <a:rPr lang="en-CA" sz="1200" b="0" i="1"/>
                  <a:t>Market Share</a:t>
                </a:r>
              </a:p>
              <a:p>
                <a:pPr algn="l">
                  <a:defRPr sz="1200"/>
                </a:pPr>
                <a:endParaRPr lang="en-CA" sz="1200" b="0" i="1"/>
              </a:p>
            </c:rich>
          </c:tx>
          <c:layout>
            <c:manualLayout>
              <c:xMode val="edge"/>
              <c:yMode val="edge"/>
              <c:x val="8.02530961970193E-2"/>
              <c:y val="2.1760174851266401E-2"/>
            </c:manualLayout>
          </c:layout>
          <c:overlay val="0"/>
        </c:title>
        <c:numFmt formatCode="0%" sourceLinked="0"/>
        <c:majorTickMark val="out"/>
        <c:minorTickMark val="none"/>
        <c:tickLblPos val="nextTo"/>
        <c:txPr>
          <a:bodyPr/>
          <a:lstStyle/>
          <a:p>
            <a:pPr>
              <a:defRPr sz="1600" b="0"/>
            </a:pPr>
            <a:endParaRPr lang="en-US"/>
          </a:p>
        </c:txPr>
        <c:crossAx val="114301568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4.6394424474177097E-2"/>
          <c:y val="0.90125271210438895"/>
          <c:w val="0.94974933999793498"/>
          <c:h val="9.3572643652402504E-2"/>
        </c:manualLayout>
      </c:layout>
      <c:overlay val="0"/>
      <c:txPr>
        <a:bodyPr/>
        <a:lstStyle/>
        <a:p>
          <a:pPr>
            <a:defRPr sz="1600"/>
          </a:pPr>
          <a:endParaRPr lang="en-US"/>
        </a:p>
      </c:txPr>
    </c:legend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0.76252</cdr:x>
      <cdr:y>0.44949</cdr:y>
    </cdr:from>
    <cdr:to>
      <cdr:x>0.99743</cdr:x>
      <cdr:y>0.70618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3140982" y="1103163"/>
          <a:ext cx="967626" cy="62998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CA" sz="1600" dirty="0"/>
            <a:t>Illicit Cannabis: Average Price, 2015-16</a:t>
          </a:r>
        </a:p>
      </cdr:txBody>
    </cdr:sp>
  </cdr:relSizeAnchor>
  <cdr:relSizeAnchor xmlns:cdr="http://schemas.openxmlformats.org/drawingml/2006/chartDrawing">
    <cdr:from>
      <cdr:x>0.61682</cdr:x>
      <cdr:y>0.39441</cdr:y>
    </cdr:from>
    <cdr:to>
      <cdr:x>0.73016</cdr:x>
      <cdr:y>0.48457</cdr:y>
    </cdr:to>
    <cdr:sp macro="" textlink="">
      <cdr:nvSpPr>
        <cdr:cNvPr id="3" name="TextBox 1"/>
        <cdr:cNvSpPr txBox="1"/>
      </cdr:nvSpPr>
      <cdr:spPr>
        <a:xfrm xmlns:a="http://schemas.openxmlformats.org/drawingml/2006/main">
          <a:off x="4752530" y="1512168"/>
          <a:ext cx="873268" cy="34567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r"/>
          <a:r>
            <a:rPr lang="en-CA" sz="1400" i="1" dirty="0"/>
            <a:t>High</a:t>
          </a:r>
        </a:p>
      </cdr:txBody>
    </cdr:sp>
  </cdr:relSizeAnchor>
  <cdr:relSizeAnchor xmlns:cdr="http://schemas.openxmlformats.org/drawingml/2006/chartDrawing">
    <cdr:from>
      <cdr:x>0.61682</cdr:x>
      <cdr:y>0.61978</cdr:y>
    </cdr:from>
    <cdr:to>
      <cdr:x>0.73017</cdr:x>
      <cdr:y>0.71326</cdr:y>
    </cdr:to>
    <cdr:sp macro="" textlink="">
      <cdr:nvSpPr>
        <cdr:cNvPr id="4" name="TextBox 1"/>
        <cdr:cNvSpPr txBox="1"/>
      </cdr:nvSpPr>
      <cdr:spPr>
        <a:xfrm xmlns:a="http://schemas.openxmlformats.org/drawingml/2006/main">
          <a:off x="4752530" y="2376264"/>
          <a:ext cx="873346" cy="35840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r"/>
          <a:r>
            <a:rPr lang="en-CA" sz="1400" i="1" dirty="0"/>
            <a:t>Low</a:t>
          </a:r>
        </a:p>
      </cdr:txBody>
    </cdr:sp>
  </cdr:relSizeAnchor>
  <cdr:relSizeAnchor xmlns:cdr="http://schemas.openxmlformats.org/drawingml/2006/chartDrawing">
    <cdr:from>
      <cdr:x>0.58634</cdr:x>
      <cdr:y>0.5071</cdr:y>
    </cdr:from>
    <cdr:to>
      <cdr:x>0.73298</cdr:x>
      <cdr:y>0.60468</cdr:y>
    </cdr:to>
    <cdr:sp macro="" textlink="">
      <cdr:nvSpPr>
        <cdr:cNvPr id="5" name="TextBox 1"/>
        <cdr:cNvSpPr txBox="1"/>
      </cdr:nvSpPr>
      <cdr:spPr>
        <a:xfrm xmlns:a="http://schemas.openxmlformats.org/drawingml/2006/main">
          <a:off x="4517702" y="1944216"/>
          <a:ext cx="1129841" cy="37412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r"/>
          <a:r>
            <a:rPr lang="en-CA" sz="1400" i="1" dirty="0"/>
            <a:t>Mid-point</a:t>
          </a:r>
        </a:p>
      </cdr:txBody>
    </cdr:sp>
  </cdr:relSizeAnchor>
  <cdr:relSizeAnchor xmlns:cdr="http://schemas.openxmlformats.org/drawingml/2006/chartDrawing">
    <cdr:from>
      <cdr:x>0.73139</cdr:x>
      <cdr:y>0.3886</cdr:y>
    </cdr:from>
    <cdr:to>
      <cdr:x>0.77218</cdr:x>
      <cdr:y>0.6307</cdr:y>
    </cdr:to>
    <cdr:sp macro="" textlink="">
      <cdr:nvSpPr>
        <cdr:cNvPr id="6" name="Right Brace 5"/>
        <cdr:cNvSpPr/>
      </cdr:nvSpPr>
      <cdr:spPr>
        <a:xfrm xmlns:a="http://schemas.openxmlformats.org/drawingml/2006/main">
          <a:off x="3012731" y="953739"/>
          <a:ext cx="168022" cy="594180"/>
        </a:xfrm>
        <a:prstGeom xmlns:a="http://schemas.openxmlformats.org/drawingml/2006/main" prst="rightBrace">
          <a:avLst/>
        </a:prstGeom>
        <a:noFill xmlns:a="http://schemas.openxmlformats.org/drawingml/2006/main"/>
        <a:ln xmlns:a="http://schemas.openxmlformats.org/drawingml/2006/main" w="38100">
          <a:solidFill>
            <a:sysClr val="windowText" lastClr="000000"/>
          </a:solidFill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en-US"/>
        </a:p>
      </cdr:txBody>
    </cdr:sp>
  </cdr:relSizeAnchor>
  <cdr:relSizeAnchor xmlns:cdr="http://schemas.openxmlformats.org/drawingml/2006/chartDrawing">
    <cdr:from>
      <cdr:x>0.69216</cdr:x>
      <cdr:y>0.08107</cdr:y>
    </cdr:from>
    <cdr:to>
      <cdr:x>0.93577</cdr:x>
      <cdr:y>0.33203</cdr:y>
    </cdr:to>
    <cdr:sp macro="" textlink="">
      <cdr:nvSpPr>
        <cdr:cNvPr id="8" name="TextBox 1"/>
        <cdr:cNvSpPr txBox="1"/>
      </cdr:nvSpPr>
      <cdr:spPr>
        <a:xfrm xmlns:a="http://schemas.openxmlformats.org/drawingml/2006/main">
          <a:off x="2851131" y="198956"/>
          <a:ext cx="1003476" cy="61594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CA" sz="1600" dirty="0"/>
            <a:t>Legal Cannabis: Average Price Range, 2018 </a:t>
          </a:r>
        </a:p>
      </cdr:txBody>
    </cdr:sp>
  </cdr:relSizeAnchor>
  <cdr:relSizeAnchor xmlns:cdr="http://schemas.openxmlformats.org/drawingml/2006/chartDrawing">
    <cdr:from>
      <cdr:x>0.64694</cdr:x>
      <cdr:y>0.03148</cdr:y>
    </cdr:from>
    <cdr:to>
      <cdr:x>0.68773</cdr:x>
      <cdr:y>0.48512</cdr:y>
    </cdr:to>
    <cdr:sp macro="" textlink="">
      <cdr:nvSpPr>
        <cdr:cNvPr id="9" name="Right Brace 8"/>
        <cdr:cNvSpPr/>
      </cdr:nvSpPr>
      <cdr:spPr>
        <a:xfrm xmlns:a="http://schemas.openxmlformats.org/drawingml/2006/main">
          <a:off x="2664884" y="77259"/>
          <a:ext cx="168022" cy="1113366"/>
        </a:xfrm>
        <a:prstGeom xmlns:a="http://schemas.openxmlformats.org/drawingml/2006/main" prst="rightBrace">
          <a:avLst/>
        </a:prstGeom>
        <a:noFill xmlns:a="http://schemas.openxmlformats.org/drawingml/2006/main"/>
        <a:ln xmlns:a="http://schemas.openxmlformats.org/drawingml/2006/main" w="38100">
          <a:solidFill>
            <a:sysClr val="windowText" lastClr="000000"/>
          </a:solidFill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/>
        <a:lstStyle xmlns:a="http://schemas.openxmlformats.org/drawingml/2006/main">
          <a:lvl1pPr marL="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en-US"/>
        </a:p>
      </cdr:txBody>
    </cdr:sp>
  </cdr:relSizeAnchor>
  <cdr:relSizeAnchor xmlns:cdr="http://schemas.openxmlformats.org/drawingml/2006/chartDrawing">
    <cdr:from>
      <cdr:x>0.09346</cdr:x>
      <cdr:y>0.39441</cdr:y>
    </cdr:from>
    <cdr:to>
      <cdr:x>0.72423</cdr:x>
      <cdr:y>0.39441</cdr:y>
    </cdr:to>
    <cdr:cxnSp macro="">
      <cdr:nvCxnSpPr>
        <cdr:cNvPr id="10" name="Straight Connector 9"/>
        <cdr:cNvCxnSpPr/>
      </cdr:nvCxnSpPr>
      <cdr:spPr>
        <a:xfrm xmlns:a="http://schemas.openxmlformats.org/drawingml/2006/main">
          <a:off x="720082" y="1512168"/>
          <a:ext cx="4860000" cy="0"/>
        </a:xfrm>
        <a:prstGeom xmlns:a="http://schemas.openxmlformats.org/drawingml/2006/main" prst="line">
          <a:avLst/>
        </a:prstGeom>
        <a:ln xmlns:a="http://schemas.openxmlformats.org/drawingml/2006/main" w="57150">
          <a:solidFill>
            <a:srgbClr val="C6D9F1"/>
          </a:solidFill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0.09346</cdr:x>
      <cdr:y>0.61978</cdr:y>
    </cdr:from>
    <cdr:to>
      <cdr:x>0.72423</cdr:x>
      <cdr:y>0.61978</cdr:y>
    </cdr:to>
    <cdr:cxnSp macro="">
      <cdr:nvCxnSpPr>
        <cdr:cNvPr id="11" name="Straight Connector 10"/>
        <cdr:cNvCxnSpPr/>
      </cdr:nvCxnSpPr>
      <cdr:spPr>
        <a:xfrm xmlns:a="http://schemas.openxmlformats.org/drawingml/2006/main">
          <a:off x="720082" y="2376264"/>
          <a:ext cx="4860000" cy="0"/>
        </a:xfrm>
        <a:prstGeom xmlns:a="http://schemas.openxmlformats.org/drawingml/2006/main" prst="line">
          <a:avLst/>
        </a:prstGeom>
        <a:ln xmlns:a="http://schemas.openxmlformats.org/drawingml/2006/main" w="57150">
          <a:solidFill>
            <a:srgbClr val="C6D9F1"/>
          </a:solidFill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0.09346</cdr:x>
      <cdr:y>0.5071</cdr:y>
    </cdr:from>
    <cdr:to>
      <cdr:x>0.72423</cdr:x>
      <cdr:y>0.5071</cdr:y>
    </cdr:to>
    <cdr:cxnSp macro="">
      <cdr:nvCxnSpPr>
        <cdr:cNvPr id="12" name="Straight Connector 11"/>
        <cdr:cNvCxnSpPr/>
      </cdr:nvCxnSpPr>
      <cdr:spPr>
        <a:xfrm xmlns:a="http://schemas.openxmlformats.org/drawingml/2006/main">
          <a:off x="720082" y="1944216"/>
          <a:ext cx="4860000" cy="0"/>
        </a:xfrm>
        <a:prstGeom xmlns:a="http://schemas.openxmlformats.org/drawingml/2006/main" prst="line">
          <a:avLst/>
        </a:prstGeom>
        <a:ln xmlns:a="http://schemas.openxmlformats.org/drawingml/2006/main" w="57150">
          <a:solidFill>
            <a:srgbClr val="10253F"/>
          </a:solidFill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343" cy="465455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8132" y="0"/>
            <a:ext cx="3043343" cy="465455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r">
              <a:defRPr sz="1200"/>
            </a:lvl1pPr>
          </a:lstStyle>
          <a:p>
            <a:fld id="{F3B757CB-581F-496B-B746-7AB50BD94E25}" type="datetimeFigureOut">
              <a:rPr lang="en-CA" smtClean="0"/>
              <a:pPr/>
              <a:t>27/09/2016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42029"/>
            <a:ext cx="3043343" cy="465455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8132" y="8842029"/>
            <a:ext cx="3043343" cy="465455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r">
              <a:defRPr sz="1200"/>
            </a:lvl1pPr>
          </a:lstStyle>
          <a:p>
            <a:fld id="{567ED813-B4BD-4A4F-B59C-328E9E08E5A0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16328008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343" cy="465455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8132" y="0"/>
            <a:ext cx="3043343" cy="465455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r">
              <a:defRPr sz="1200"/>
            </a:lvl1pPr>
          </a:lstStyle>
          <a:p>
            <a:fld id="{649F9258-9F44-4ED5-8B29-3B8AC8E41341}" type="datetimeFigureOut">
              <a:rPr lang="en-CA" smtClean="0"/>
              <a:pPr/>
              <a:t>27/09/2016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4275" y="698500"/>
            <a:ext cx="4654550" cy="34909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324" tIns="46662" rIns="93324" bIns="46662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2310" y="4421823"/>
            <a:ext cx="5618480" cy="4189095"/>
          </a:xfrm>
          <a:prstGeom prst="rect">
            <a:avLst/>
          </a:prstGeom>
        </p:spPr>
        <p:txBody>
          <a:bodyPr vert="horz" lIns="93324" tIns="46662" rIns="93324" bIns="46662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2029"/>
            <a:ext cx="3043343" cy="465455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8132" y="8842029"/>
            <a:ext cx="3043343" cy="465455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r">
              <a:defRPr sz="1200"/>
            </a:lvl1pPr>
          </a:lstStyle>
          <a:p>
            <a:fld id="{84C59B9F-94E0-4D8E-A131-E7EE1C1E0BEB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4400024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97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99779" name="Rectangle 7"/>
          <p:cNvSpPr txBox="1">
            <a:spLocks noGrp="1" noChangeArrowheads="1"/>
          </p:cNvSpPr>
          <p:nvPr/>
        </p:nvSpPr>
        <p:spPr bwMode="auto">
          <a:xfrm>
            <a:off x="3982502" y="8844264"/>
            <a:ext cx="3040600" cy="4648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152" tIns="46574" rIns="93152" bIns="46574" anchor="b"/>
          <a:lstStyle/>
          <a:p>
            <a:pPr algn="r" defTabSz="931553" fontAlgn="base">
              <a:spcBef>
                <a:spcPct val="0"/>
              </a:spcBef>
              <a:spcAft>
                <a:spcPct val="0"/>
              </a:spcAft>
            </a:pPr>
            <a:fld id="{BFC93E20-563F-4B62-AB90-55E3B26DF852}" type="slidenum">
              <a:rPr lang="en-CA" sz="1100">
                <a:solidFill>
                  <a:prstClr val="black"/>
                </a:solidFill>
              </a:rPr>
              <a:pPr algn="r" defTabSz="931553"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en-CA" sz="1100" dirty="0">
              <a:solidFill>
                <a:prstClr val="black"/>
              </a:solidFill>
            </a:endParaRPr>
          </a:p>
        </p:txBody>
      </p:sp>
      <p:sp>
        <p:nvSpPr>
          <p:cNvPr id="2" name="Notes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CA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C59B9F-94E0-4D8E-A131-E7EE1C1E0BEB}" type="slidenum">
              <a:rPr lang="en-CA" smtClean="0"/>
              <a:pPr/>
              <a:t>2</a:t>
            </a:fld>
            <a:endParaRPr lang="en-CA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CA" dirty="0" smtClean="0"/>
              <a:t>Discuss what is out-of-scope.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C59B9F-94E0-4D8E-A131-E7EE1C1E0BEB}" type="slidenum">
              <a:rPr lang="en-CA" smtClean="0"/>
              <a:pPr/>
              <a:t>3</a:t>
            </a:fld>
            <a:endParaRPr lang="en-CA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5" descr="4573-PBO-LOP-PowerpointTemplate-V1PP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772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2514600" y="4752975"/>
            <a:ext cx="6324600" cy="619125"/>
          </a:xfrm>
        </p:spPr>
        <p:txBody>
          <a:bodyPr/>
          <a:lstStyle>
            <a:lvl1pPr algn="r">
              <a:defRPr sz="4000">
                <a:solidFill>
                  <a:schemeClr val="tx1"/>
                </a:solidFill>
              </a:defRPr>
            </a:lvl1pPr>
          </a:lstStyle>
          <a:p>
            <a:r>
              <a:rPr lang="en-CA"/>
              <a:t>Click to edit Master title style</a:t>
            </a:r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2514600" y="5534025"/>
            <a:ext cx="6324600" cy="533400"/>
          </a:xfrm>
        </p:spPr>
        <p:txBody>
          <a:bodyPr/>
          <a:lstStyle>
            <a:lvl1pPr marL="0" indent="0" algn="r">
              <a:buFont typeface="Wingdings" pitchFamily="2" charset="2"/>
              <a:buNone/>
              <a:defRPr sz="3000">
                <a:solidFill>
                  <a:schemeClr val="bg2"/>
                </a:solidFill>
              </a:defRPr>
            </a:lvl1pPr>
          </a:lstStyle>
          <a:p>
            <a:r>
              <a:rPr lang="en-CA"/>
              <a:t>Click to edit Master subtitle style</a:t>
            </a:r>
          </a:p>
        </p:txBody>
      </p:sp>
      <p:sp>
        <p:nvSpPr>
          <p:cNvPr id="5" name="TextBox 4"/>
          <p:cNvSpPr txBox="1"/>
          <p:nvPr userDrawn="1"/>
        </p:nvSpPr>
        <p:spPr>
          <a:xfrm>
            <a:off x="0" y="6423719"/>
            <a:ext cx="91439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2400" b="1" dirty="0" smtClean="0">
                <a:solidFill>
                  <a:schemeClr val="accent3">
                    <a:lumMod val="85000"/>
                  </a:schemeClr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Embargoed</a:t>
            </a:r>
            <a:r>
              <a:rPr lang="en-CA" sz="2400" b="1" baseline="0" dirty="0" smtClean="0">
                <a:solidFill>
                  <a:schemeClr val="accent3">
                    <a:lumMod val="85000"/>
                  </a:schemeClr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 until November 1, 2016</a:t>
            </a:r>
            <a:endParaRPr lang="en-CA" sz="2400" b="1" dirty="0">
              <a:solidFill>
                <a:schemeClr val="accent3">
                  <a:lumMod val="85000"/>
                </a:schemeClr>
              </a:solidFill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43363434"/>
      </p:ext>
    </p:extLst>
  </p:cSld>
  <p:clrMapOvr>
    <a:masterClrMapping/>
  </p:clrMapOvr>
  <p:transition spd="slow">
    <p:push dir="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C4C9E2E0-F1C1-413D-9CE2-D5408F6E3C00}" type="slidenum">
              <a:rPr lang="en-CA">
                <a:solidFill>
                  <a:srgbClr val="000000"/>
                </a:solidFill>
              </a:rPr>
              <a:pPr/>
              <a:t>‹#›</a:t>
            </a:fld>
            <a:endParaRPr lang="en-CA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95222892"/>
      </p:ext>
    </p:extLst>
  </p:cSld>
  <p:clrMapOvr>
    <a:masterClrMapping/>
  </p:clrMapOvr>
  <p:transition spd="slow">
    <p:push dir="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762000"/>
            <a:ext cx="2057400" cy="53641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762000"/>
            <a:ext cx="6019800" cy="53641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86429726-63EA-46AA-985D-8B932BEB5FF1}" type="slidenum">
              <a:rPr lang="en-CA">
                <a:solidFill>
                  <a:srgbClr val="000000"/>
                </a:solidFill>
              </a:rPr>
              <a:pPr/>
              <a:t>‹#›</a:t>
            </a:fld>
            <a:endParaRPr lang="en-CA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28471917"/>
      </p:ext>
    </p:extLst>
  </p:cSld>
  <p:clrMapOvr>
    <a:masterClrMapping/>
  </p:clrMapOvr>
  <p:transition spd="slow">
    <p:push dir="u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091B17-55B0-4722-8E73-3D0FEDE3DB8F}" type="slidenum">
              <a:rPr lang="en-CA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CA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92645136"/>
      </p:ext>
    </p:extLst>
  </p:cSld>
  <p:clrMapOvr>
    <a:masterClrMapping/>
  </p:clrMapOvr>
  <p:transition spd="slow">
    <p:push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>
            <a:off x="0" y="5562600"/>
            <a:ext cx="9144000" cy="1295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CA" dirty="0">
              <a:solidFill>
                <a:srgbClr val="FFFFFF"/>
              </a:solidFill>
            </a:endParaRPr>
          </a:p>
        </p:txBody>
      </p:sp>
      <p:sp>
        <p:nvSpPr>
          <p:cNvPr id="4" name="TextBox 3"/>
          <p:cNvSpPr txBox="1"/>
          <p:nvPr userDrawn="1"/>
        </p:nvSpPr>
        <p:spPr>
          <a:xfrm>
            <a:off x="0" y="6423719"/>
            <a:ext cx="91439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2400" b="1" dirty="0" smtClean="0">
                <a:solidFill>
                  <a:schemeClr val="accent3">
                    <a:lumMod val="85000"/>
                  </a:schemeClr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Embargoed</a:t>
            </a:r>
            <a:r>
              <a:rPr lang="en-CA" sz="2400" b="1" baseline="0" dirty="0" smtClean="0">
                <a:solidFill>
                  <a:schemeClr val="accent3">
                    <a:lumMod val="85000"/>
                  </a:schemeClr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 until November 1, 2016</a:t>
            </a:r>
            <a:endParaRPr lang="en-CA" sz="2400" b="1" dirty="0">
              <a:solidFill>
                <a:schemeClr val="accent3">
                  <a:lumMod val="85000"/>
                </a:schemeClr>
              </a:solidFill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67960771"/>
      </p:ext>
    </p:extLst>
  </p:cSld>
  <p:clrMapOvr>
    <a:masterClrMapping/>
  </p:clrMapOvr>
  <p:transition spd="slow">
    <p:push dir="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5008F8EF-8850-48CF-A074-E85E52675499}" type="slidenum">
              <a:rPr lang="en-CA">
                <a:solidFill>
                  <a:srgbClr val="000000"/>
                </a:solidFill>
              </a:rPr>
              <a:pPr/>
              <a:t>‹#›</a:t>
            </a:fld>
            <a:endParaRPr lang="en-CA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15535793"/>
      </p:ext>
    </p:extLst>
  </p:cSld>
  <p:clrMapOvr>
    <a:masterClrMapping/>
  </p:clrMapOvr>
  <p:transition spd="slow">
    <p:push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C7E4F041-145C-4C75-B805-D296A8C20EDF}" type="slidenum">
              <a:rPr lang="en-CA">
                <a:solidFill>
                  <a:srgbClr val="000000"/>
                </a:solidFill>
              </a:rPr>
              <a:pPr/>
              <a:t>‹#›</a:t>
            </a:fld>
            <a:endParaRPr lang="en-CA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27902341"/>
      </p:ext>
    </p:extLst>
  </p:cSld>
  <p:clrMapOvr>
    <a:masterClrMapping/>
  </p:clrMapOvr>
  <p:transition spd="slow">
    <p:push dir="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340A5182-7B11-4B8C-AE62-98AB6D7E8869}" type="slidenum">
              <a:rPr lang="en-CA">
                <a:solidFill>
                  <a:srgbClr val="000000"/>
                </a:solidFill>
              </a:rPr>
              <a:pPr/>
              <a:t>‹#›</a:t>
            </a:fld>
            <a:endParaRPr lang="en-CA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39216392"/>
      </p:ext>
    </p:extLst>
  </p:cSld>
  <p:clrMapOvr>
    <a:masterClrMapping/>
  </p:clrMapOvr>
  <p:transition spd="slow">
    <p:push dir="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EED53A0C-A3D9-4106-B04D-93268BA3EE4D}" type="slidenum">
              <a:rPr lang="en-CA">
                <a:solidFill>
                  <a:srgbClr val="000000"/>
                </a:solidFill>
              </a:rPr>
              <a:pPr/>
              <a:t>‹#›</a:t>
            </a:fld>
            <a:endParaRPr lang="en-CA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9583525"/>
      </p:ext>
    </p:extLst>
  </p:cSld>
  <p:clrMapOvr>
    <a:masterClrMapping/>
  </p:clrMapOvr>
  <p:transition spd="slow">
    <p:push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5638800"/>
            <a:ext cx="9144000" cy="1219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CA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86448671"/>
      </p:ext>
    </p:extLst>
  </p:cSld>
  <p:clrMapOvr>
    <a:masterClrMapping/>
  </p:clrMapOvr>
  <p:transition spd="slow">
    <p:push dir="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01CB795D-F7C1-43E1-B3E2-8CA50E9DC5D7}" type="slidenum">
              <a:rPr lang="en-CA">
                <a:solidFill>
                  <a:srgbClr val="000000"/>
                </a:solidFill>
              </a:rPr>
              <a:pPr/>
              <a:t>‹#›</a:t>
            </a:fld>
            <a:endParaRPr lang="en-CA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16678994"/>
      </p:ext>
    </p:extLst>
  </p:cSld>
  <p:clrMapOvr>
    <a:masterClrMapping/>
  </p:clrMapOvr>
  <p:transition spd="slow">
    <p:push dir="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63750C24-DA87-4131-AD2A-5F7A1C6BA69F}" type="slidenum">
              <a:rPr lang="en-CA">
                <a:solidFill>
                  <a:srgbClr val="000000"/>
                </a:solidFill>
              </a:rPr>
              <a:pPr/>
              <a:t>‹#›</a:t>
            </a:fld>
            <a:endParaRPr lang="en-CA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9385711"/>
      </p:ext>
    </p:extLst>
  </p:cSld>
  <p:clrMapOvr>
    <a:masterClrMapping/>
  </p:clrMapOvr>
  <p:transition spd="slow">
    <p:push dir="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2" name="Picture 5" descr="4573-PBO-LOP-PowerpointTemplate-V2PP.jpg"/>
          <p:cNvPicPr>
            <a:picLocks noChangeAspect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0" y="0"/>
            <a:ext cx="9144000" cy="6772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762000"/>
            <a:ext cx="8229600" cy="655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CA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924800" y="6102350"/>
            <a:ext cx="7620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n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605159AD-214B-4F69-A21A-6C7598B91E02}" type="slidenum">
              <a:rPr lang="en-CA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CA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43420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ransition spd="slow">
    <p:push dir="u"/>
  </p:transition>
  <p:hf hdr="0" ftr="0" dt="0"/>
  <p:txStyles>
    <p:titleStyle>
      <a:lvl1pPr algn="l" rtl="0" fontAlgn="base">
        <a:spcBef>
          <a:spcPct val="0"/>
        </a:spcBef>
        <a:spcAft>
          <a:spcPct val="0"/>
        </a:spcAft>
        <a:defRPr sz="4400">
          <a:solidFill>
            <a:schemeClr val="bg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400">
          <a:solidFill>
            <a:schemeClr val="bg2"/>
          </a:solidFill>
          <a:latin typeface="Calibri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4400">
          <a:solidFill>
            <a:schemeClr val="bg2"/>
          </a:solidFill>
          <a:latin typeface="Calibri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4400">
          <a:solidFill>
            <a:schemeClr val="bg2"/>
          </a:solidFill>
          <a:latin typeface="Calibri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4400">
          <a:solidFill>
            <a:schemeClr val="bg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bg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bg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bg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bg2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3055560"/>
            <a:ext cx="9144000" cy="1584176"/>
          </a:xfrm>
        </p:spPr>
        <p:txBody>
          <a:bodyPr/>
          <a:lstStyle/>
          <a:p>
            <a:pPr algn="ctr"/>
            <a:r>
              <a:rPr lang="en-CA" sz="3600" b="1" kern="1200" dirty="0" smtClean="0">
                <a:solidFill>
                  <a:prstClr val="black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Economic and Fiscal Considerations </a:t>
            </a:r>
            <a:br>
              <a:rPr lang="en-CA" sz="3600" b="1" kern="1200" dirty="0" smtClean="0">
                <a:solidFill>
                  <a:prstClr val="black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</a:br>
            <a:r>
              <a:rPr lang="en-CA" sz="3600" b="1" kern="1200" dirty="0" smtClean="0">
                <a:solidFill>
                  <a:prstClr val="black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of Legalized Cannabis</a:t>
            </a:r>
            <a:endParaRPr lang="en-CA" sz="3600" b="1" i="1" dirty="0">
              <a:solidFill>
                <a:srgbClr val="FF000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8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691680" y="4725144"/>
            <a:ext cx="7315200" cy="533400"/>
          </a:xfrm>
        </p:spPr>
        <p:txBody>
          <a:bodyPr/>
          <a:lstStyle/>
          <a:p>
            <a:pPr>
              <a:spcBef>
                <a:spcPct val="0"/>
              </a:spcBef>
            </a:pPr>
            <a:r>
              <a:rPr lang="en-CA" sz="1800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Presentation to the </a:t>
            </a:r>
            <a:r>
              <a:rPr lang="en-US" sz="1800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Task Force on </a:t>
            </a:r>
            <a:endParaRPr lang="en-US" sz="1800" dirty="0" smtClean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  <a:p>
            <a:pPr>
              <a:spcBef>
                <a:spcPct val="0"/>
              </a:spcBef>
            </a:pPr>
            <a:r>
              <a:rPr lang="en-US" sz="1800" dirty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Marijuana </a:t>
            </a:r>
            <a:r>
              <a:rPr lang="en-US" sz="1800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Legalization and Regulation</a:t>
            </a:r>
            <a:r>
              <a:rPr lang="en-CA" sz="1800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 </a:t>
            </a: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493712" y="4826099"/>
            <a:ext cx="8686800" cy="619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 fontAlgn="base">
              <a:spcBef>
                <a:spcPct val="0"/>
              </a:spcBef>
              <a:spcAft>
                <a:spcPct val="0"/>
              </a:spcAft>
            </a:pPr>
            <a:endParaRPr lang="en-CA" sz="2000" b="1" dirty="0">
              <a:solidFill>
                <a:srgbClr val="FFFFFF">
                  <a:lumMod val="50000"/>
                </a:srgbClr>
              </a:solidFill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79512" y="5475063"/>
            <a:ext cx="4536504" cy="13695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CA" dirty="0" smtClean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3995936" y="5125981"/>
            <a:ext cx="5065954" cy="1399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 fontAlgn="base">
              <a:spcBef>
                <a:spcPct val="0"/>
              </a:spcBef>
              <a:spcAft>
                <a:spcPct val="0"/>
              </a:spcAft>
            </a:pPr>
            <a:r>
              <a:rPr lang="en-CA" dirty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29 September 2016</a:t>
            </a:r>
          </a:p>
          <a:p>
            <a:pPr algn="r" fontAlgn="base">
              <a:spcBef>
                <a:spcPct val="0"/>
              </a:spcBef>
              <a:spcAft>
                <a:spcPct val="0"/>
              </a:spcAft>
            </a:pPr>
            <a:r>
              <a:rPr lang="en-CA" dirty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Nigel Wodrich</a:t>
            </a:r>
          </a:p>
        </p:txBody>
      </p:sp>
    </p:spTree>
    <p:extLst>
      <p:ext uri="{BB962C8B-B14F-4D97-AF65-F5344CB8AC3E}">
        <p14:creationId xmlns:p14="http://schemas.microsoft.com/office/powerpoint/2010/main" val="227859638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375538" y="875765"/>
            <a:ext cx="5564614" cy="609020"/>
            <a:chOff x="375538" y="780894"/>
            <a:chExt cx="5564614" cy="609020"/>
          </a:xfrm>
        </p:grpSpPr>
        <p:sp>
          <p:nvSpPr>
            <p:cNvPr id="5" name="Rectangle 2"/>
            <p:cNvSpPr txBox="1">
              <a:spLocks noChangeArrowheads="1"/>
            </p:cNvSpPr>
            <p:nvPr/>
          </p:nvSpPr>
          <p:spPr>
            <a:xfrm>
              <a:off x="1046282" y="797372"/>
              <a:ext cx="4893870" cy="576064"/>
            </a:xfrm>
            <a:prstGeom prst="rect">
              <a:avLst/>
            </a:prstGeom>
          </p:spPr>
          <p:txBody>
            <a:bodyPr/>
            <a:lstStyle>
              <a:lvl1pPr algn="l" rtl="0" fontAlgn="base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bg2"/>
                  </a:solidFill>
                  <a:latin typeface="+mj-lt"/>
                  <a:ea typeface="+mj-ea"/>
                  <a:cs typeface="+mj-cs"/>
                </a:defRPr>
              </a:lvl1pPr>
              <a:lvl2pPr algn="l" rtl="0" fontAlgn="base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bg2"/>
                  </a:solidFill>
                  <a:latin typeface="Calibri" pitchFamily="34" charset="0"/>
                </a:defRPr>
              </a:lvl2pPr>
              <a:lvl3pPr algn="l" rtl="0" fontAlgn="base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bg2"/>
                  </a:solidFill>
                  <a:latin typeface="Calibri" pitchFamily="34" charset="0"/>
                </a:defRPr>
              </a:lvl3pPr>
              <a:lvl4pPr algn="l" rtl="0" fontAlgn="base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bg2"/>
                  </a:solidFill>
                  <a:latin typeface="Calibri" pitchFamily="34" charset="0"/>
                </a:defRPr>
              </a:lvl4pPr>
              <a:lvl5pPr algn="l" rtl="0" fontAlgn="base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bg2"/>
                  </a:solidFill>
                  <a:latin typeface="Calibri" pitchFamily="34" charset="0"/>
                </a:defRPr>
              </a:lvl5pPr>
              <a:lvl6pPr marL="457200" algn="l" rtl="0" fontAlgn="base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bg2"/>
                  </a:solidFill>
                  <a:latin typeface="Calibri" pitchFamily="34" charset="0"/>
                </a:defRPr>
              </a:lvl6pPr>
              <a:lvl7pPr marL="914400" algn="l" rtl="0" fontAlgn="base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bg2"/>
                  </a:solidFill>
                  <a:latin typeface="Calibri" pitchFamily="34" charset="0"/>
                </a:defRPr>
              </a:lvl7pPr>
              <a:lvl8pPr marL="1371600" algn="l" rtl="0" fontAlgn="base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bg2"/>
                  </a:solidFill>
                  <a:latin typeface="Calibri" pitchFamily="34" charset="0"/>
                </a:defRPr>
              </a:lvl8pPr>
              <a:lvl9pPr marL="1828800" algn="l" rtl="0" fontAlgn="base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bg2"/>
                  </a:solidFill>
                  <a:latin typeface="Calibri" pitchFamily="34" charset="0"/>
                </a:defRPr>
              </a:lvl9pPr>
            </a:lstStyle>
            <a:p>
              <a:r>
                <a:rPr lang="en-CA" sz="3200" b="1" dirty="0" smtClean="0">
                  <a:solidFill>
                    <a:prstClr val="black"/>
                  </a:solidFill>
                  <a:latin typeface="Segoe UI" panose="020B0502040204020203" pitchFamily="34" charset="0"/>
                  <a:ea typeface="Segoe UI" panose="020B0502040204020203" pitchFamily="34" charset="0"/>
                  <a:cs typeface="Segoe UI" panose="020B0502040204020203" pitchFamily="34" charset="0"/>
                </a:rPr>
                <a:t>Price: Legal Market</a:t>
              </a:r>
              <a:endParaRPr lang="en-CA" sz="3200" b="1" i="1" kern="0" dirty="0">
                <a:solidFill>
                  <a:srgbClr val="FF000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pic>
          <p:nvPicPr>
            <p:cNvPr id="6" name="Picture 5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9970315">
              <a:off x="375538" y="780894"/>
              <a:ext cx="562765" cy="609020"/>
            </a:xfrm>
            <a:prstGeom prst="rect">
              <a:avLst/>
            </a:prstGeom>
          </p:spPr>
        </p:pic>
      </p:grpSp>
      <p:sp>
        <p:nvSpPr>
          <p:cNvPr id="12" name="TextBox 11"/>
          <p:cNvSpPr txBox="1"/>
          <p:nvPr/>
        </p:nvSpPr>
        <p:spPr>
          <a:xfrm>
            <a:off x="8357900" y="6477000"/>
            <a:ext cx="787207" cy="2923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1300" dirty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10 of 15 </a:t>
            </a:r>
            <a:endParaRPr lang="en-CA" sz="1300" dirty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96330" y="1772816"/>
            <a:ext cx="8338525" cy="40626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CA" dirty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The pre-tax legal retail price can be broken down into three components:</a:t>
            </a:r>
          </a:p>
          <a:p>
            <a:endParaRPr lang="en-CA" sz="800" dirty="0" smtClean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en-CA" sz="1400" dirty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(All-in) Cost of Goods Sold</a:t>
            </a:r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en-CA" sz="1400" dirty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Producer Margin</a:t>
            </a:r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en-CA" sz="1400" dirty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Retailer Margin</a:t>
            </a:r>
          </a:p>
          <a:p>
            <a:pPr marL="742950" lvl="1" indent="-285750">
              <a:buFont typeface="Courier New" panose="02070309020205020404" pitchFamily="49" charset="0"/>
              <a:buChar char="o"/>
            </a:pPr>
            <a:endParaRPr lang="en-CA" sz="800" dirty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CA" dirty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In addition to these components, several factors may influence legal pre-tax prices:</a:t>
            </a:r>
          </a:p>
          <a:p>
            <a:endParaRPr lang="en-CA" sz="800" dirty="0" smtClean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en-CA" sz="1400" dirty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Regulatory Burden</a:t>
            </a:r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en-CA" sz="1400" dirty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Supply Shortages</a:t>
            </a:r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en-CA" sz="1400" dirty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Industry Competition</a:t>
            </a:r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en-CA" sz="1400" dirty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Distribution model</a:t>
            </a:r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en-CA" sz="1400" dirty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Black Market Prices</a:t>
            </a:r>
          </a:p>
          <a:p>
            <a:pPr marL="742950" lvl="1" indent="-285750"/>
            <a:endParaRPr lang="en-CA" sz="1400" dirty="0" smtClean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CA" dirty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As the legal market matures, pre-tax prices will have pressure to:</a:t>
            </a:r>
          </a:p>
          <a:p>
            <a:endParaRPr lang="en-CA" sz="800" dirty="0" smtClean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en-CA" sz="1400" dirty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Decrease, as the Cost of Goods Sold decreases</a:t>
            </a:r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en-CA" sz="1400" dirty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Increase or decrease, as consumer tastes and product offerings evolve</a:t>
            </a:r>
          </a:p>
        </p:txBody>
      </p:sp>
    </p:spTree>
    <p:extLst>
      <p:ext uri="{BB962C8B-B14F-4D97-AF65-F5344CB8AC3E}">
        <p14:creationId xmlns:p14="http://schemas.microsoft.com/office/powerpoint/2010/main" val="84801750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375538" y="875765"/>
            <a:ext cx="8808422" cy="609020"/>
            <a:chOff x="375538" y="780894"/>
            <a:chExt cx="6212686" cy="609020"/>
          </a:xfrm>
        </p:grpSpPr>
        <p:sp>
          <p:nvSpPr>
            <p:cNvPr id="5" name="Rectangle 2"/>
            <p:cNvSpPr txBox="1">
              <a:spLocks noChangeArrowheads="1"/>
            </p:cNvSpPr>
            <p:nvPr/>
          </p:nvSpPr>
          <p:spPr>
            <a:xfrm>
              <a:off x="1046282" y="797372"/>
              <a:ext cx="5541942" cy="576064"/>
            </a:xfrm>
            <a:prstGeom prst="rect">
              <a:avLst/>
            </a:prstGeom>
          </p:spPr>
          <p:txBody>
            <a:bodyPr/>
            <a:lstStyle>
              <a:lvl1pPr algn="l" rtl="0" fontAlgn="base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bg2"/>
                  </a:solidFill>
                  <a:latin typeface="+mj-lt"/>
                  <a:ea typeface="+mj-ea"/>
                  <a:cs typeface="+mj-cs"/>
                </a:defRPr>
              </a:lvl1pPr>
              <a:lvl2pPr algn="l" rtl="0" fontAlgn="base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bg2"/>
                  </a:solidFill>
                  <a:latin typeface="Calibri" pitchFamily="34" charset="0"/>
                </a:defRPr>
              </a:lvl2pPr>
              <a:lvl3pPr algn="l" rtl="0" fontAlgn="base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bg2"/>
                  </a:solidFill>
                  <a:latin typeface="Calibri" pitchFamily="34" charset="0"/>
                </a:defRPr>
              </a:lvl3pPr>
              <a:lvl4pPr algn="l" rtl="0" fontAlgn="base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bg2"/>
                  </a:solidFill>
                  <a:latin typeface="Calibri" pitchFamily="34" charset="0"/>
                </a:defRPr>
              </a:lvl4pPr>
              <a:lvl5pPr algn="l" rtl="0" fontAlgn="base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bg2"/>
                  </a:solidFill>
                  <a:latin typeface="Calibri" pitchFamily="34" charset="0"/>
                </a:defRPr>
              </a:lvl5pPr>
              <a:lvl6pPr marL="457200" algn="l" rtl="0" fontAlgn="base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bg2"/>
                  </a:solidFill>
                  <a:latin typeface="Calibri" pitchFamily="34" charset="0"/>
                </a:defRPr>
              </a:lvl6pPr>
              <a:lvl7pPr marL="914400" algn="l" rtl="0" fontAlgn="base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bg2"/>
                  </a:solidFill>
                  <a:latin typeface="Calibri" pitchFamily="34" charset="0"/>
                </a:defRPr>
              </a:lvl7pPr>
              <a:lvl8pPr marL="1371600" algn="l" rtl="0" fontAlgn="base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bg2"/>
                  </a:solidFill>
                  <a:latin typeface="Calibri" pitchFamily="34" charset="0"/>
                </a:defRPr>
              </a:lvl8pPr>
              <a:lvl9pPr marL="1828800" algn="l" rtl="0" fontAlgn="base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bg2"/>
                  </a:solidFill>
                  <a:latin typeface="Calibri" pitchFamily="34" charset="0"/>
                </a:defRPr>
              </a:lvl9pPr>
            </a:lstStyle>
            <a:p>
              <a:r>
                <a:rPr lang="en-CA" sz="3200" b="1" dirty="0" smtClean="0">
                  <a:solidFill>
                    <a:prstClr val="black"/>
                  </a:solidFill>
                  <a:latin typeface="Segoe UI" panose="020B0502040204020203" pitchFamily="34" charset="0"/>
                  <a:ea typeface="Segoe UI" panose="020B0502040204020203" pitchFamily="34" charset="0"/>
                  <a:cs typeface="Segoe UI" panose="020B0502040204020203" pitchFamily="34" charset="0"/>
                </a:rPr>
                <a:t>Legal Cannabis: Pre-tax Price Projection</a:t>
              </a:r>
              <a:endParaRPr lang="en-CA" sz="3200" b="1" i="1" kern="0" dirty="0">
                <a:solidFill>
                  <a:srgbClr val="FF000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pic>
          <p:nvPicPr>
            <p:cNvPr id="6" name="Picture 5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9970315">
              <a:off x="375538" y="780894"/>
              <a:ext cx="562765" cy="609020"/>
            </a:xfrm>
            <a:prstGeom prst="rect">
              <a:avLst/>
            </a:prstGeom>
          </p:spPr>
        </p:pic>
      </p:grpSp>
      <p:sp>
        <p:nvSpPr>
          <p:cNvPr id="12" name="TextBox 11"/>
          <p:cNvSpPr txBox="1"/>
          <p:nvPr/>
        </p:nvSpPr>
        <p:spPr>
          <a:xfrm>
            <a:off x="8357900" y="6477000"/>
            <a:ext cx="774834" cy="2923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1300" dirty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11 of 15 </a:t>
            </a:r>
            <a:endParaRPr lang="en-CA" sz="1300" dirty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899590" y="5744869"/>
            <a:ext cx="7598453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300" dirty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Source: PBO Calculations, in consultation with several Licensed Producers and their financial statements</a:t>
            </a:r>
            <a:endParaRPr lang="en-CA" sz="1300" dirty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graphicFrame>
        <p:nvGraphicFramePr>
          <p:cNvPr id="8" name="Chart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17621272"/>
              </p:ext>
            </p:extLst>
          </p:nvPr>
        </p:nvGraphicFramePr>
        <p:xfrm>
          <a:off x="899592" y="1844824"/>
          <a:ext cx="7598453" cy="399751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43430258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375538" y="875765"/>
            <a:ext cx="5276582" cy="609020"/>
            <a:chOff x="375538" y="780894"/>
            <a:chExt cx="5276582" cy="609020"/>
          </a:xfrm>
        </p:grpSpPr>
        <p:sp>
          <p:nvSpPr>
            <p:cNvPr id="5" name="Rectangle 2"/>
            <p:cNvSpPr txBox="1">
              <a:spLocks noChangeArrowheads="1"/>
            </p:cNvSpPr>
            <p:nvPr/>
          </p:nvSpPr>
          <p:spPr>
            <a:xfrm>
              <a:off x="1046282" y="797372"/>
              <a:ext cx="4605838" cy="576064"/>
            </a:xfrm>
            <a:prstGeom prst="rect">
              <a:avLst/>
            </a:prstGeom>
          </p:spPr>
          <p:txBody>
            <a:bodyPr/>
            <a:lstStyle>
              <a:lvl1pPr algn="l" rtl="0" fontAlgn="base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bg2"/>
                  </a:solidFill>
                  <a:latin typeface="+mj-lt"/>
                  <a:ea typeface="+mj-ea"/>
                  <a:cs typeface="+mj-cs"/>
                </a:defRPr>
              </a:lvl1pPr>
              <a:lvl2pPr algn="l" rtl="0" fontAlgn="base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bg2"/>
                  </a:solidFill>
                  <a:latin typeface="Calibri" pitchFamily="34" charset="0"/>
                </a:defRPr>
              </a:lvl2pPr>
              <a:lvl3pPr algn="l" rtl="0" fontAlgn="base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bg2"/>
                  </a:solidFill>
                  <a:latin typeface="Calibri" pitchFamily="34" charset="0"/>
                </a:defRPr>
              </a:lvl3pPr>
              <a:lvl4pPr algn="l" rtl="0" fontAlgn="base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bg2"/>
                  </a:solidFill>
                  <a:latin typeface="Calibri" pitchFamily="34" charset="0"/>
                </a:defRPr>
              </a:lvl4pPr>
              <a:lvl5pPr algn="l" rtl="0" fontAlgn="base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bg2"/>
                  </a:solidFill>
                  <a:latin typeface="Calibri" pitchFamily="34" charset="0"/>
                </a:defRPr>
              </a:lvl5pPr>
              <a:lvl6pPr marL="457200" algn="l" rtl="0" fontAlgn="base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bg2"/>
                  </a:solidFill>
                  <a:latin typeface="Calibri" pitchFamily="34" charset="0"/>
                </a:defRPr>
              </a:lvl6pPr>
              <a:lvl7pPr marL="914400" algn="l" rtl="0" fontAlgn="base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bg2"/>
                  </a:solidFill>
                  <a:latin typeface="Calibri" pitchFamily="34" charset="0"/>
                </a:defRPr>
              </a:lvl7pPr>
              <a:lvl8pPr marL="1371600" algn="l" rtl="0" fontAlgn="base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bg2"/>
                  </a:solidFill>
                  <a:latin typeface="Calibri" pitchFamily="34" charset="0"/>
                </a:defRPr>
              </a:lvl8pPr>
              <a:lvl9pPr marL="1828800" algn="l" rtl="0" fontAlgn="base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bg2"/>
                  </a:solidFill>
                  <a:latin typeface="Calibri" pitchFamily="34" charset="0"/>
                </a:defRPr>
              </a:lvl9pPr>
            </a:lstStyle>
            <a:p>
              <a:r>
                <a:rPr lang="en-CA" sz="3200" b="1" dirty="0" smtClean="0">
                  <a:solidFill>
                    <a:prstClr val="black"/>
                  </a:solidFill>
                  <a:latin typeface="Segoe UI" panose="020B0502040204020203" pitchFamily="34" charset="0"/>
                  <a:ea typeface="Segoe UI" panose="020B0502040204020203" pitchFamily="34" charset="0"/>
                  <a:cs typeface="Segoe UI" panose="020B0502040204020203" pitchFamily="34" charset="0"/>
                </a:rPr>
                <a:t>Fiscal Implications</a:t>
              </a:r>
              <a:endParaRPr lang="en-CA" sz="3200" b="1" i="1" kern="0" dirty="0">
                <a:solidFill>
                  <a:srgbClr val="FF000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pic>
          <p:nvPicPr>
            <p:cNvPr id="6" name="Picture 5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9970315">
              <a:off x="375538" y="780894"/>
              <a:ext cx="562765" cy="609020"/>
            </a:xfrm>
            <a:prstGeom prst="rect">
              <a:avLst/>
            </a:prstGeom>
          </p:spPr>
        </p:pic>
      </p:grpSp>
      <p:sp>
        <p:nvSpPr>
          <p:cNvPr id="12" name="TextBox 11"/>
          <p:cNvSpPr txBox="1"/>
          <p:nvPr/>
        </p:nvSpPr>
        <p:spPr>
          <a:xfrm>
            <a:off x="8357900" y="6477000"/>
            <a:ext cx="787207" cy="2923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1300" dirty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12 of 15 </a:t>
            </a:r>
            <a:endParaRPr lang="en-CA" sz="1300" dirty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96330" y="1772816"/>
            <a:ext cx="8338525" cy="44935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CA" dirty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Even before applying excise tax (only sales tax), legal cannabis prices in 2018 will be comparable to illicit market prices in 2015-16</a:t>
            </a:r>
            <a:endParaRPr lang="en-CA" sz="800" dirty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en-CA" sz="1400" dirty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In addition, legalization may lead to lower prices in the illicit market in 2018</a:t>
            </a:r>
          </a:p>
          <a:p>
            <a:pPr lvl="1"/>
            <a:endParaRPr lang="en-CA" sz="1100" dirty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CA" dirty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The government has little fiscal space if it is to meet its goal of reducing the role of the illicit market</a:t>
            </a:r>
            <a:endParaRPr lang="en-CA" sz="800" dirty="0" smtClean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en-CA" sz="1400" dirty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The legalization experience in Colorado and Washington show the importance of having a competitive legal cannabis price </a:t>
            </a:r>
          </a:p>
          <a:p>
            <a:pPr marL="742950" lvl="1" indent="-285750"/>
            <a:endParaRPr lang="en-CA" sz="1100" dirty="0" smtClean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CA" dirty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Fiscal policy will involve trade-offs between reducing the role of the illicit market and discouraging consumption</a:t>
            </a:r>
          </a:p>
          <a:p>
            <a:pPr marL="742950" lvl="1" indent="-285750"/>
            <a:endParaRPr lang="en-CA" sz="1100" dirty="0" smtClean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CA" dirty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Overall, fiscal revenues will be modest at the outset of legalization</a:t>
            </a:r>
            <a:endParaRPr lang="en-CA" sz="800" dirty="0" smtClean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en-CA" sz="1400" dirty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Notwithstanding unprecedented enforcement on the illicit market and a big shift to the legal market</a:t>
            </a:r>
          </a:p>
          <a:p>
            <a:pPr marL="742950" lvl="1" indent="-285750">
              <a:buFont typeface="Courier New" panose="02070309020205020404" pitchFamily="49" charset="0"/>
              <a:buChar char="o"/>
            </a:pPr>
            <a:endParaRPr lang="en-CA" sz="1100" dirty="0" smtClean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CA" dirty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As the legal market matures, fiscal revenues will likely grow</a:t>
            </a:r>
            <a:endParaRPr lang="en-CA" sz="800" dirty="0" smtClean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en-CA" sz="1400" dirty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More fiscal room as production costs decrease</a:t>
            </a:r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en-CA" sz="1400" dirty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Higher revenues with the higher participation in the legal market</a:t>
            </a:r>
          </a:p>
        </p:txBody>
      </p:sp>
    </p:spTree>
    <p:extLst>
      <p:ext uri="{BB962C8B-B14F-4D97-AF65-F5344CB8AC3E}">
        <p14:creationId xmlns:p14="http://schemas.microsoft.com/office/powerpoint/2010/main" val="244874125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375538" y="875765"/>
            <a:ext cx="7580838" cy="609020"/>
            <a:chOff x="375538" y="780894"/>
            <a:chExt cx="6212686" cy="609020"/>
          </a:xfrm>
        </p:grpSpPr>
        <p:sp>
          <p:nvSpPr>
            <p:cNvPr id="5" name="Rectangle 2"/>
            <p:cNvSpPr txBox="1">
              <a:spLocks noChangeArrowheads="1"/>
            </p:cNvSpPr>
            <p:nvPr/>
          </p:nvSpPr>
          <p:spPr>
            <a:xfrm>
              <a:off x="1046282" y="797372"/>
              <a:ext cx="5541942" cy="576064"/>
            </a:xfrm>
            <a:prstGeom prst="rect">
              <a:avLst/>
            </a:prstGeom>
          </p:spPr>
          <p:txBody>
            <a:bodyPr/>
            <a:lstStyle>
              <a:lvl1pPr algn="l" rtl="0" fontAlgn="base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bg2"/>
                  </a:solidFill>
                  <a:latin typeface="+mj-lt"/>
                  <a:ea typeface="+mj-ea"/>
                  <a:cs typeface="+mj-cs"/>
                </a:defRPr>
              </a:lvl1pPr>
              <a:lvl2pPr algn="l" rtl="0" fontAlgn="base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bg2"/>
                  </a:solidFill>
                  <a:latin typeface="Calibri" pitchFamily="34" charset="0"/>
                </a:defRPr>
              </a:lvl2pPr>
              <a:lvl3pPr algn="l" rtl="0" fontAlgn="base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bg2"/>
                  </a:solidFill>
                  <a:latin typeface="Calibri" pitchFamily="34" charset="0"/>
                </a:defRPr>
              </a:lvl3pPr>
              <a:lvl4pPr algn="l" rtl="0" fontAlgn="base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bg2"/>
                  </a:solidFill>
                  <a:latin typeface="Calibri" pitchFamily="34" charset="0"/>
                </a:defRPr>
              </a:lvl4pPr>
              <a:lvl5pPr algn="l" rtl="0" fontAlgn="base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bg2"/>
                  </a:solidFill>
                  <a:latin typeface="Calibri" pitchFamily="34" charset="0"/>
                </a:defRPr>
              </a:lvl5pPr>
              <a:lvl6pPr marL="457200" algn="l" rtl="0" fontAlgn="base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bg2"/>
                  </a:solidFill>
                  <a:latin typeface="Calibri" pitchFamily="34" charset="0"/>
                </a:defRPr>
              </a:lvl6pPr>
              <a:lvl7pPr marL="914400" algn="l" rtl="0" fontAlgn="base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bg2"/>
                  </a:solidFill>
                  <a:latin typeface="Calibri" pitchFamily="34" charset="0"/>
                </a:defRPr>
              </a:lvl7pPr>
              <a:lvl8pPr marL="1371600" algn="l" rtl="0" fontAlgn="base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bg2"/>
                  </a:solidFill>
                  <a:latin typeface="Calibri" pitchFamily="34" charset="0"/>
                </a:defRPr>
              </a:lvl8pPr>
              <a:lvl9pPr marL="1828800" algn="l" rtl="0" fontAlgn="base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bg2"/>
                  </a:solidFill>
                  <a:latin typeface="Calibri" pitchFamily="34" charset="0"/>
                </a:defRPr>
              </a:lvl9pPr>
            </a:lstStyle>
            <a:p>
              <a:r>
                <a:rPr lang="en-CA" sz="3200" b="1" dirty="0" smtClean="0">
                  <a:solidFill>
                    <a:prstClr val="black"/>
                  </a:solidFill>
                  <a:latin typeface="Segoe UI" panose="020B0502040204020203" pitchFamily="34" charset="0"/>
                  <a:ea typeface="Segoe UI" panose="020B0502040204020203" pitchFamily="34" charset="0"/>
                  <a:cs typeface="Segoe UI" panose="020B0502040204020203" pitchFamily="34" charset="0"/>
                </a:rPr>
                <a:t>Illegal and After-tax Legal Cannabis Prices</a:t>
              </a:r>
              <a:endParaRPr lang="en-CA" sz="3200" b="1" i="1" kern="0" dirty="0">
                <a:solidFill>
                  <a:srgbClr val="FF000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pic>
          <p:nvPicPr>
            <p:cNvPr id="6" name="Picture 5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9970315">
              <a:off x="375538" y="780894"/>
              <a:ext cx="562765" cy="609020"/>
            </a:xfrm>
            <a:prstGeom prst="rect">
              <a:avLst/>
            </a:prstGeom>
          </p:spPr>
        </p:pic>
      </p:grpSp>
      <p:sp>
        <p:nvSpPr>
          <p:cNvPr id="12" name="TextBox 11"/>
          <p:cNvSpPr txBox="1"/>
          <p:nvPr/>
        </p:nvSpPr>
        <p:spPr>
          <a:xfrm>
            <a:off x="8357900" y="6477000"/>
            <a:ext cx="787207" cy="2923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1300" dirty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13 of 15 </a:t>
            </a:r>
            <a:endParaRPr lang="en-CA" sz="1300" dirty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899589" y="5894873"/>
            <a:ext cx="7598453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300" dirty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Source: PBO Calculations</a:t>
            </a:r>
            <a:endParaRPr lang="en-CA" sz="1300" dirty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graphicFrame>
        <p:nvGraphicFramePr>
          <p:cNvPr id="8" name="Chart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46718644"/>
              </p:ext>
            </p:extLst>
          </p:nvPr>
        </p:nvGraphicFramePr>
        <p:xfrm>
          <a:off x="846386" y="2060848"/>
          <a:ext cx="7704858" cy="38340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11779082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375538" y="875765"/>
            <a:ext cx="7436822" cy="609020"/>
            <a:chOff x="375538" y="780894"/>
            <a:chExt cx="6212686" cy="609020"/>
          </a:xfrm>
        </p:grpSpPr>
        <p:sp>
          <p:nvSpPr>
            <p:cNvPr id="5" name="Rectangle 2"/>
            <p:cNvSpPr txBox="1">
              <a:spLocks noChangeArrowheads="1"/>
            </p:cNvSpPr>
            <p:nvPr/>
          </p:nvSpPr>
          <p:spPr>
            <a:xfrm>
              <a:off x="1046282" y="797372"/>
              <a:ext cx="5541942" cy="576064"/>
            </a:xfrm>
            <a:prstGeom prst="rect">
              <a:avLst/>
            </a:prstGeom>
          </p:spPr>
          <p:txBody>
            <a:bodyPr/>
            <a:lstStyle>
              <a:lvl1pPr algn="l" rtl="0" fontAlgn="base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bg2"/>
                  </a:solidFill>
                  <a:latin typeface="+mj-lt"/>
                  <a:ea typeface="+mj-ea"/>
                  <a:cs typeface="+mj-cs"/>
                </a:defRPr>
              </a:lvl1pPr>
              <a:lvl2pPr algn="l" rtl="0" fontAlgn="base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bg2"/>
                  </a:solidFill>
                  <a:latin typeface="Calibri" pitchFamily="34" charset="0"/>
                </a:defRPr>
              </a:lvl2pPr>
              <a:lvl3pPr algn="l" rtl="0" fontAlgn="base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bg2"/>
                  </a:solidFill>
                  <a:latin typeface="Calibri" pitchFamily="34" charset="0"/>
                </a:defRPr>
              </a:lvl3pPr>
              <a:lvl4pPr algn="l" rtl="0" fontAlgn="base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bg2"/>
                  </a:solidFill>
                  <a:latin typeface="Calibri" pitchFamily="34" charset="0"/>
                </a:defRPr>
              </a:lvl4pPr>
              <a:lvl5pPr algn="l" rtl="0" fontAlgn="base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bg2"/>
                  </a:solidFill>
                  <a:latin typeface="Calibri" pitchFamily="34" charset="0"/>
                </a:defRPr>
              </a:lvl5pPr>
              <a:lvl6pPr marL="457200" algn="l" rtl="0" fontAlgn="base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bg2"/>
                  </a:solidFill>
                  <a:latin typeface="Calibri" pitchFamily="34" charset="0"/>
                </a:defRPr>
              </a:lvl6pPr>
              <a:lvl7pPr marL="914400" algn="l" rtl="0" fontAlgn="base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bg2"/>
                  </a:solidFill>
                  <a:latin typeface="Calibri" pitchFamily="34" charset="0"/>
                </a:defRPr>
              </a:lvl7pPr>
              <a:lvl8pPr marL="1371600" algn="l" rtl="0" fontAlgn="base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bg2"/>
                  </a:solidFill>
                  <a:latin typeface="Calibri" pitchFamily="34" charset="0"/>
                </a:defRPr>
              </a:lvl8pPr>
              <a:lvl9pPr marL="1828800" algn="l" rtl="0" fontAlgn="base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bg2"/>
                  </a:solidFill>
                  <a:latin typeface="Calibri" pitchFamily="34" charset="0"/>
                </a:defRPr>
              </a:lvl9pPr>
            </a:lstStyle>
            <a:p>
              <a:r>
                <a:rPr lang="en-CA" sz="3200" b="1" dirty="0" smtClean="0">
                  <a:solidFill>
                    <a:prstClr val="black"/>
                  </a:solidFill>
                  <a:latin typeface="Segoe UI" panose="020B0502040204020203" pitchFamily="34" charset="0"/>
                  <a:ea typeface="Segoe UI" panose="020B0502040204020203" pitchFamily="34" charset="0"/>
                  <a:cs typeface="Segoe UI" panose="020B0502040204020203" pitchFamily="34" charset="0"/>
                </a:rPr>
                <a:t>Market Share, Colorado 2014</a:t>
              </a:r>
              <a:endParaRPr lang="en-CA" sz="3200" b="1" i="1" kern="0" dirty="0">
                <a:solidFill>
                  <a:srgbClr val="FF000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pic>
          <p:nvPicPr>
            <p:cNvPr id="6" name="Picture 5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9970315">
              <a:off x="375538" y="780894"/>
              <a:ext cx="562765" cy="609020"/>
            </a:xfrm>
            <a:prstGeom prst="rect">
              <a:avLst/>
            </a:prstGeom>
          </p:spPr>
        </p:pic>
      </p:grpSp>
      <p:sp>
        <p:nvSpPr>
          <p:cNvPr id="12" name="TextBox 11"/>
          <p:cNvSpPr txBox="1"/>
          <p:nvPr/>
        </p:nvSpPr>
        <p:spPr>
          <a:xfrm>
            <a:off x="8357900" y="6477000"/>
            <a:ext cx="787207" cy="2923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1300" dirty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14 of 15 </a:t>
            </a:r>
            <a:endParaRPr lang="en-CA" sz="1300" dirty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899590" y="5748679"/>
            <a:ext cx="7598453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300" dirty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Source: PBO Calculations; Colorado Department of Revenue (2015); Light et al. (2014)</a:t>
            </a:r>
            <a:endParaRPr lang="en-CA" sz="1300" dirty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graphicFrame>
        <p:nvGraphicFramePr>
          <p:cNvPr id="8" name="Chart 7"/>
          <p:cNvGraphicFramePr/>
          <p:nvPr>
            <p:extLst>
              <p:ext uri="{D42A27DB-BD31-4B8C-83A1-F6EECF244321}">
                <p14:modId xmlns:p14="http://schemas.microsoft.com/office/powerpoint/2010/main" val="1792861739"/>
              </p:ext>
            </p:extLst>
          </p:nvPr>
        </p:nvGraphicFramePr>
        <p:xfrm>
          <a:off x="899591" y="1604966"/>
          <a:ext cx="7458310" cy="399751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87425411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375538" y="875765"/>
            <a:ext cx="6572726" cy="609020"/>
            <a:chOff x="375538" y="780894"/>
            <a:chExt cx="6572726" cy="609020"/>
          </a:xfrm>
        </p:grpSpPr>
        <p:sp>
          <p:nvSpPr>
            <p:cNvPr id="5" name="Rectangle 2"/>
            <p:cNvSpPr txBox="1">
              <a:spLocks noChangeArrowheads="1"/>
            </p:cNvSpPr>
            <p:nvPr/>
          </p:nvSpPr>
          <p:spPr>
            <a:xfrm>
              <a:off x="1046282" y="797372"/>
              <a:ext cx="5901982" cy="576064"/>
            </a:xfrm>
            <a:prstGeom prst="rect">
              <a:avLst/>
            </a:prstGeom>
          </p:spPr>
          <p:txBody>
            <a:bodyPr/>
            <a:lstStyle>
              <a:lvl1pPr algn="l" rtl="0" fontAlgn="base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bg2"/>
                  </a:solidFill>
                  <a:latin typeface="+mj-lt"/>
                  <a:ea typeface="+mj-ea"/>
                  <a:cs typeface="+mj-cs"/>
                </a:defRPr>
              </a:lvl1pPr>
              <a:lvl2pPr algn="l" rtl="0" fontAlgn="base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bg2"/>
                  </a:solidFill>
                  <a:latin typeface="Calibri" pitchFamily="34" charset="0"/>
                </a:defRPr>
              </a:lvl2pPr>
              <a:lvl3pPr algn="l" rtl="0" fontAlgn="base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bg2"/>
                  </a:solidFill>
                  <a:latin typeface="Calibri" pitchFamily="34" charset="0"/>
                </a:defRPr>
              </a:lvl3pPr>
              <a:lvl4pPr algn="l" rtl="0" fontAlgn="base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bg2"/>
                  </a:solidFill>
                  <a:latin typeface="Calibri" pitchFamily="34" charset="0"/>
                </a:defRPr>
              </a:lvl4pPr>
              <a:lvl5pPr algn="l" rtl="0" fontAlgn="base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bg2"/>
                  </a:solidFill>
                  <a:latin typeface="Calibri" pitchFamily="34" charset="0"/>
                </a:defRPr>
              </a:lvl5pPr>
              <a:lvl6pPr marL="457200" algn="l" rtl="0" fontAlgn="base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bg2"/>
                  </a:solidFill>
                  <a:latin typeface="Calibri" pitchFamily="34" charset="0"/>
                </a:defRPr>
              </a:lvl6pPr>
              <a:lvl7pPr marL="914400" algn="l" rtl="0" fontAlgn="base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bg2"/>
                  </a:solidFill>
                  <a:latin typeface="Calibri" pitchFamily="34" charset="0"/>
                </a:defRPr>
              </a:lvl7pPr>
              <a:lvl8pPr marL="1371600" algn="l" rtl="0" fontAlgn="base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bg2"/>
                  </a:solidFill>
                  <a:latin typeface="Calibri" pitchFamily="34" charset="0"/>
                </a:defRPr>
              </a:lvl8pPr>
              <a:lvl9pPr marL="1828800" algn="l" rtl="0" fontAlgn="base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bg2"/>
                  </a:solidFill>
                  <a:latin typeface="Calibri" pitchFamily="34" charset="0"/>
                </a:defRPr>
              </a:lvl9pPr>
            </a:lstStyle>
            <a:p>
              <a:r>
                <a:rPr lang="en-CA" sz="3200" b="1" dirty="0" smtClean="0">
                  <a:solidFill>
                    <a:prstClr val="black"/>
                  </a:solidFill>
                  <a:latin typeface="Segoe UI" panose="020B0502040204020203" pitchFamily="34" charset="0"/>
                  <a:ea typeface="Segoe UI" panose="020B0502040204020203" pitchFamily="34" charset="0"/>
                  <a:cs typeface="Segoe UI" panose="020B0502040204020203" pitchFamily="34" charset="0"/>
                </a:rPr>
                <a:t>Concluding Considerations</a:t>
              </a:r>
              <a:endParaRPr lang="en-CA" sz="3200" b="1" i="1" kern="0" dirty="0">
                <a:solidFill>
                  <a:srgbClr val="FF000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pic>
          <p:nvPicPr>
            <p:cNvPr id="6" name="Picture 5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9970315">
              <a:off x="375538" y="780894"/>
              <a:ext cx="562765" cy="609020"/>
            </a:xfrm>
            <a:prstGeom prst="rect">
              <a:avLst/>
            </a:prstGeom>
          </p:spPr>
        </p:pic>
      </p:grpSp>
      <p:sp>
        <p:nvSpPr>
          <p:cNvPr id="12" name="TextBox 11"/>
          <p:cNvSpPr txBox="1"/>
          <p:nvPr/>
        </p:nvSpPr>
        <p:spPr>
          <a:xfrm>
            <a:off x="8357900" y="6477000"/>
            <a:ext cx="787207" cy="2923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1300" dirty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15 of 15 </a:t>
            </a:r>
            <a:endParaRPr lang="en-CA" sz="1300" dirty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95536" y="1412776"/>
            <a:ext cx="8338525" cy="51783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CA" dirty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Paucity of economic and fiscal economic data, and what does exist is often either dated or not specific to Canada.</a:t>
            </a:r>
          </a:p>
          <a:p>
            <a:endParaRPr lang="en-CA" sz="800" dirty="0" smtClean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en-CA" sz="1400" dirty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Policy-makers will need more, better, Canada-specific data</a:t>
            </a:r>
          </a:p>
          <a:p>
            <a:pPr marL="742950" lvl="1" indent="-285750">
              <a:buFont typeface="Courier New" panose="02070309020205020404" pitchFamily="49" charset="0"/>
              <a:buChar char="o"/>
            </a:pPr>
            <a:endParaRPr lang="en-CA" sz="800" dirty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CA" dirty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Consumption, prices, and fiscal revenues will be impacted by yet-to-be-made legislative and regulatory choices</a:t>
            </a:r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en-CA" sz="1400" dirty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Legal age of purchase</a:t>
            </a:r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en-CA" sz="1400" dirty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Public health education</a:t>
            </a:r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en-CA" sz="1400" dirty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Regulatory burden on industry</a:t>
            </a:r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en-CA" sz="1400" dirty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Distribution model, industrial model</a:t>
            </a:r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en-CA" sz="1400" dirty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Future of medical marijuana (ACMPR)</a:t>
            </a:r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en-CA" sz="1400" dirty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Level of taxation on recreational marijuana</a:t>
            </a:r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en-CA" sz="1400" dirty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Enforcement of Illicit Market</a:t>
            </a:r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en-CA" sz="1400" dirty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Non-resident purchase and export</a:t>
            </a:r>
          </a:p>
          <a:p>
            <a:pPr marL="285750" indent="-285750"/>
            <a:endParaRPr lang="en-CA" sz="1050" dirty="0" smtClean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CA" dirty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There are also factors with unknown impacts on market projections, especially those due to legalization:  </a:t>
            </a:r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en-CA" sz="1400" dirty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Change in use frequency</a:t>
            </a:r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en-CA" sz="1400" dirty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New marijuana products (vaporizers, lotions, edibles, salves, shatter, etc.)</a:t>
            </a:r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en-CA" sz="1400" dirty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Black market response to legalization</a:t>
            </a:r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en-CA" sz="1400" dirty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Substitution or complementary effects between marijuana and other demerit goods</a:t>
            </a:r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en-CA" sz="1400" dirty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U.S. response to Canadian legalization (trade)</a:t>
            </a:r>
          </a:p>
        </p:txBody>
      </p:sp>
    </p:spTree>
    <p:extLst>
      <p:ext uri="{BB962C8B-B14F-4D97-AF65-F5344CB8AC3E}">
        <p14:creationId xmlns:p14="http://schemas.microsoft.com/office/powerpoint/2010/main" val="84801750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375538" y="875765"/>
            <a:ext cx="3332366" cy="609020"/>
            <a:chOff x="375538" y="780894"/>
            <a:chExt cx="3332366" cy="609020"/>
          </a:xfrm>
        </p:grpSpPr>
        <p:sp>
          <p:nvSpPr>
            <p:cNvPr id="5" name="Rectangle 2"/>
            <p:cNvSpPr txBox="1">
              <a:spLocks noChangeArrowheads="1"/>
            </p:cNvSpPr>
            <p:nvPr/>
          </p:nvSpPr>
          <p:spPr>
            <a:xfrm>
              <a:off x="1046282" y="797372"/>
              <a:ext cx="2661622" cy="576064"/>
            </a:xfrm>
            <a:prstGeom prst="rect">
              <a:avLst/>
            </a:prstGeom>
          </p:spPr>
          <p:txBody>
            <a:bodyPr/>
            <a:lstStyle>
              <a:lvl1pPr algn="l" rtl="0" fontAlgn="base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bg2"/>
                  </a:solidFill>
                  <a:latin typeface="+mj-lt"/>
                  <a:ea typeface="+mj-ea"/>
                  <a:cs typeface="+mj-cs"/>
                </a:defRPr>
              </a:lvl1pPr>
              <a:lvl2pPr algn="l" rtl="0" fontAlgn="base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bg2"/>
                  </a:solidFill>
                  <a:latin typeface="Calibri" pitchFamily="34" charset="0"/>
                </a:defRPr>
              </a:lvl2pPr>
              <a:lvl3pPr algn="l" rtl="0" fontAlgn="base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bg2"/>
                  </a:solidFill>
                  <a:latin typeface="Calibri" pitchFamily="34" charset="0"/>
                </a:defRPr>
              </a:lvl3pPr>
              <a:lvl4pPr algn="l" rtl="0" fontAlgn="base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bg2"/>
                  </a:solidFill>
                  <a:latin typeface="Calibri" pitchFamily="34" charset="0"/>
                </a:defRPr>
              </a:lvl4pPr>
              <a:lvl5pPr algn="l" rtl="0" fontAlgn="base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bg2"/>
                  </a:solidFill>
                  <a:latin typeface="Calibri" pitchFamily="34" charset="0"/>
                </a:defRPr>
              </a:lvl5pPr>
              <a:lvl6pPr marL="457200" algn="l" rtl="0" fontAlgn="base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bg2"/>
                  </a:solidFill>
                  <a:latin typeface="Calibri" pitchFamily="34" charset="0"/>
                </a:defRPr>
              </a:lvl6pPr>
              <a:lvl7pPr marL="914400" algn="l" rtl="0" fontAlgn="base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bg2"/>
                  </a:solidFill>
                  <a:latin typeface="Calibri" pitchFamily="34" charset="0"/>
                </a:defRPr>
              </a:lvl7pPr>
              <a:lvl8pPr marL="1371600" algn="l" rtl="0" fontAlgn="base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bg2"/>
                  </a:solidFill>
                  <a:latin typeface="Calibri" pitchFamily="34" charset="0"/>
                </a:defRPr>
              </a:lvl8pPr>
              <a:lvl9pPr marL="1828800" algn="l" rtl="0" fontAlgn="base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bg2"/>
                  </a:solidFill>
                  <a:latin typeface="Calibri" pitchFamily="34" charset="0"/>
                </a:defRPr>
              </a:lvl9pPr>
            </a:lstStyle>
            <a:p>
              <a:r>
                <a:rPr lang="en-CA" sz="3200" b="1" dirty="0" smtClean="0">
                  <a:solidFill>
                    <a:prstClr val="black"/>
                  </a:solidFill>
                  <a:latin typeface="Segoe UI" panose="020B0502040204020203" pitchFamily="34" charset="0"/>
                  <a:ea typeface="Segoe UI" panose="020B0502040204020203" pitchFamily="34" charset="0"/>
                  <a:cs typeface="Segoe UI" panose="020B0502040204020203" pitchFamily="34" charset="0"/>
                </a:rPr>
                <a:t>Introduction</a:t>
              </a:r>
              <a:endParaRPr lang="en-CA" sz="3200" b="1" i="1" kern="0" dirty="0">
                <a:solidFill>
                  <a:srgbClr val="FF000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pic>
          <p:nvPicPr>
            <p:cNvPr id="6" name="Picture 5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9970315">
              <a:off x="375538" y="780894"/>
              <a:ext cx="562765" cy="609020"/>
            </a:xfrm>
            <a:prstGeom prst="rect">
              <a:avLst/>
            </a:prstGeom>
          </p:spPr>
        </p:pic>
      </p:grpSp>
      <p:sp>
        <p:nvSpPr>
          <p:cNvPr id="12" name="TextBox 11"/>
          <p:cNvSpPr txBox="1"/>
          <p:nvPr/>
        </p:nvSpPr>
        <p:spPr>
          <a:xfrm>
            <a:off x="8357900" y="6477000"/>
            <a:ext cx="694490" cy="2923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1300" dirty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2 of 15 </a:t>
            </a:r>
            <a:endParaRPr lang="en-CA" sz="1300" dirty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96330" y="1772816"/>
            <a:ext cx="8338525" cy="4462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CA" dirty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The mandate of the PBO is to provide independent analysis to Parliament on the state of the nation’s finances, the Government’s estimates and trends in the Canadian economy; and, upon request from a committee or parliamentarian, to estimate the financial cost of any proposal for matters over which Parliament has jurisdiction.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CA" dirty="0" smtClean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CA" dirty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PBO will provide parliamentarians with an overview of potential revenues that could arise from legalization, based on existing and projected market data, as well as the Government’s stated policy objectives.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CA" dirty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CA" dirty="0" smtClean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CA" sz="1400" dirty="0" smtClean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  <a:p>
            <a:r>
              <a:rPr lang="en-CA" sz="2400" u="sng" dirty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Overall Contribution</a:t>
            </a:r>
            <a:r>
              <a:rPr lang="en-CA" sz="2400" dirty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:  To suggest orders of magnitude and provide a framework to ask and answer questions on the economic and fiscal aspects of cannabis legalization.</a:t>
            </a:r>
            <a:endParaRPr lang="en-CA" sz="2400" dirty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5897262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Curved Up Arrow 24"/>
          <p:cNvSpPr/>
          <p:nvPr/>
        </p:nvSpPr>
        <p:spPr>
          <a:xfrm rot="20132582">
            <a:off x="1761539" y="3364261"/>
            <a:ext cx="5959846" cy="1976998"/>
          </a:xfrm>
          <a:prstGeom prst="curvedUpArrow">
            <a:avLst>
              <a:gd name="adj1" fmla="val 25000"/>
              <a:gd name="adj2" fmla="val 47887"/>
              <a:gd name="adj3" fmla="val 39904"/>
            </a:avLst>
          </a:prstGeom>
          <a:solidFill>
            <a:srgbClr val="499A0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>
              <a:solidFill>
                <a:schemeClr val="tx1"/>
              </a:solidFill>
            </a:endParaRPr>
          </a:p>
        </p:txBody>
      </p:sp>
      <p:grpSp>
        <p:nvGrpSpPr>
          <p:cNvPr id="3" name="Group 2"/>
          <p:cNvGrpSpPr/>
          <p:nvPr/>
        </p:nvGrpSpPr>
        <p:grpSpPr>
          <a:xfrm>
            <a:off x="375538" y="875765"/>
            <a:ext cx="2972326" cy="609020"/>
            <a:chOff x="375538" y="780894"/>
            <a:chExt cx="2972326" cy="609020"/>
          </a:xfrm>
        </p:grpSpPr>
        <p:sp>
          <p:nvSpPr>
            <p:cNvPr id="5" name="Rectangle 2"/>
            <p:cNvSpPr txBox="1">
              <a:spLocks noChangeArrowheads="1"/>
            </p:cNvSpPr>
            <p:nvPr/>
          </p:nvSpPr>
          <p:spPr>
            <a:xfrm>
              <a:off x="1046282" y="797372"/>
              <a:ext cx="2301582" cy="576064"/>
            </a:xfrm>
            <a:prstGeom prst="rect">
              <a:avLst/>
            </a:prstGeom>
          </p:spPr>
          <p:txBody>
            <a:bodyPr/>
            <a:lstStyle>
              <a:lvl1pPr algn="l" rtl="0" fontAlgn="base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bg2"/>
                  </a:solidFill>
                  <a:latin typeface="+mj-lt"/>
                  <a:ea typeface="+mj-ea"/>
                  <a:cs typeface="+mj-cs"/>
                </a:defRPr>
              </a:lvl1pPr>
              <a:lvl2pPr algn="l" rtl="0" fontAlgn="base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bg2"/>
                  </a:solidFill>
                  <a:latin typeface="Calibri" pitchFamily="34" charset="0"/>
                </a:defRPr>
              </a:lvl2pPr>
              <a:lvl3pPr algn="l" rtl="0" fontAlgn="base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bg2"/>
                  </a:solidFill>
                  <a:latin typeface="Calibri" pitchFamily="34" charset="0"/>
                </a:defRPr>
              </a:lvl3pPr>
              <a:lvl4pPr algn="l" rtl="0" fontAlgn="base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bg2"/>
                  </a:solidFill>
                  <a:latin typeface="Calibri" pitchFamily="34" charset="0"/>
                </a:defRPr>
              </a:lvl4pPr>
              <a:lvl5pPr algn="l" rtl="0" fontAlgn="base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bg2"/>
                  </a:solidFill>
                  <a:latin typeface="Calibri" pitchFamily="34" charset="0"/>
                </a:defRPr>
              </a:lvl5pPr>
              <a:lvl6pPr marL="457200" algn="l" rtl="0" fontAlgn="base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bg2"/>
                  </a:solidFill>
                  <a:latin typeface="Calibri" pitchFamily="34" charset="0"/>
                </a:defRPr>
              </a:lvl6pPr>
              <a:lvl7pPr marL="914400" algn="l" rtl="0" fontAlgn="base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bg2"/>
                  </a:solidFill>
                  <a:latin typeface="Calibri" pitchFamily="34" charset="0"/>
                </a:defRPr>
              </a:lvl7pPr>
              <a:lvl8pPr marL="1371600" algn="l" rtl="0" fontAlgn="base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bg2"/>
                  </a:solidFill>
                  <a:latin typeface="Calibri" pitchFamily="34" charset="0"/>
                </a:defRPr>
              </a:lvl8pPr>
              <a:lvl9pPr marL="1828800" algn="l" rtl="0" fontAlgn="base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bg2"/>
                  </a:solidFill>
                  <a:latin typeface="Calibri" pitchFamily="34" charset="0"/>
                </a:defRPr>
              </a:lvl9pPr>
            </a:lstStyle>
            <a:p>
              <a:r>
                <a:rPr lang="en-CA" sz="3200" b="1" kern="1200" dirty="0" smtClean="0">
                  <a:solidFill>
                    <a:prstClr val="black"/>
                  </a:solidFill>
                  <a:latin typeface="Segoe UI" panose="020B0502040204020203" pitchFamily="34" charset="0"/>
                  <a:ea typeface="Segoe UI" panose="020B0502040204020203" pitchFamily="34" charset="0"/>
                  <a:cs typeface="Segoe UI" panose="020B0502040204020203" pitchFamily="34" charset="0"/>
                </a:rPr>
                <a:t>Questions</a:t>
              </a:r>
              <a:endParaRPr lang="en-CA" sz="3200" b="1" i="1" kern="0" dirty="0">
                <a:solidFill>
                  <a:srgbClr val="FF000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pic>
          <p:nvPicPr>
            <p:cNvPr id="6" name="Picture 5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9970315">
              <a:off x="375538" y="780894"/>
              <a:ext cx="562765" cy="609020"/>
            </a:xfrm>
            <a:prstGeom prst="rect">
              <a:avLst/>
            </a:prstGeom>
          </p:spPr>
        </p:pic>
      </p:grpSp>
      <p:sp>
        <p:nvSpPr>
          <p:cNvPr id="8" name="TextBox 7"/>
          <p:cNvSpPr txBox="1"/>
          <p:nvPr/>
        </p:nvSpPr>
        <p:spPr>
          <a:xfrm>
            <a:off x="252212" y="1556792"/>
            <a:ext cx="857894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2400" b="1" i="1" dirty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How much fiscal revenue can the federal government expect from cannabis taxation?  </a:t>
            </a:r>
            <a:endParaRPr lang="en-CA" sz="2400" b="1" i="1" dirty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8357900" y="6477000"/>
            <a:ext cx="694490" cy="2923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1300" dirty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3 of 15</a:t>
            </a:r>
            <a:endParaRPr lang="en-CA" sz="1300" dirty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79512" y="3717032"/>
            <a:ext cx="358436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2400" dirty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How much cannabis do Canadians consume?</a:t>
            </a:r>
            <a:endParaRPr lang="en-CA" sz="2400" dirty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308119" y="5046275"/>
            <a:ext cx="387239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2400" dirty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How much do Canadians spend on cannabis?</a:t>
            </a:r>
            <a:endParaRPr lang="en-CA" sz="2400" dirty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371565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375538" y="875765"/>
            <a:ext cx="7436822" cy="609020"/>
            <a:chOff x="375538" y="780894"/>
            <a:chExt cx="6212686" cy="609020"/>
          </a:xfrm>
        </p:grpSpPr>
        <p:sp>
          <p:nvSpPr>
            <p:cNvPr id="5" name="Rectangle 2"/>
            <p:cNvSpPr txBox="1">
              <a:spLocks noChangeArrowheads="1"/>
            </p:cNvSpPr>
            <p:nvPr/>
          </p:nvSpPr>
          <p:spPr>
            <a:xfrm>
              <a:off x="1046282" y="797372"/>
              <a:ext cx="5541942" cy="576064"/>
            </a:xfrm>
            <a:prstGeom prst="rect">
              <a:avLst/>
            </a:prstGeom>
          </p:spPr>
          <p:txBody>
            <a:bodyPr/>
            <a:lstStyle>
              <a:lvl1pPr algn="l" rtl="0" fontAlgn="base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bg2"/>
                  </a:solidFill>
                  <a:latin typeface="+mj-lt"/>
                  <a:ea typeface="+mj-ea"/>
                  <a:cs typeface="+mj-cs"/>
                </a:defRPr>
              </a:lvl1pPr>
              <a:lvl2pPr algn="l" rtl="0" fontAlgn="base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bg2"/>
                  </a:solidFill>
                  <a:latin typeface="Calibri" pitchFamily="34" charset="0"/>
                </a:defRPr>
              </a:lvl2pPr>
              <a:lvl3pPr algn="l" rtl="0" fontAlgn="base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bg2"/>
                  </a:solidFill>
                  <a:latin typeface="Calibri" pitchFamily="34" charset="0"/>
                </a:defRPr>
              </a:lvl3pPr>
              <a:lvl4pPr algn="l" rtl="0" fontAlgn="base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bg2"/>
                  </a:solidFill>
                  <a:latin typeface="Calibri" pitchFamily="34" charset="0"/>
                </a:defRPr>
              </a:lvl4pPr>
              <a:lvl5pPr algn="l" rtl="0" fontAlgn="base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bg2"/>
                  </a:solidFill>
                  <a:latin typeface="Calibri" pitchFamily="34" charset="0"/>
                </a:defRPr>
              </a:lvl5pPr>
              <a:lvl6pPr marL="457200" algn="l" rtl="0" fontAlgn="base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bg2"/>
                  </a:solidFill>
                  <a:latin typeface="Calibri" pitchFamily="34" charset="0"/>
                </a:defRPr>
              </a:lvl6pPr>
              <a:lvl7pPr marL="914400" algn="l" rtl="0" fontAlgn="base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bg2"/>
                  </a:solidFill>
                  <a:latin typeface="Calibri" pitchFamily="34" charset="0"/>
                </a:defRPr>
              </a:lvl7pPr>
              <a:lvl8pPr marL="1371600" algn="l" rtl="0" fontAlgn="base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bg2"/>
                  </a:solidFill>
                  <a:latin typeface="Calibri" pitchFamily="34" charset="0"/>
                </a:defRPr>
              </a:lvl8pPr>
              <a:lvl9pPr marL="1828800" algn="l" rtl="0" fontAlgn="base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bg2"/>
                  </a:solidFill>
                  <a:latin typeface="Calibri" pitchFamily="34" charset="0"/>
                </a:defRPr>
              </a:lvl9pPr>
            </a:lstStyle>
            <a:p>
              <a:r>
                <a:rPr lang="en-CA" sz="3200" b="1" dirty="0" smtClean="0">
                  <a:solidFill>
                    <a:prstClr val="black"/>
                  </a:solidFill>
                  <a:latin typeface="Segoe UI" panose="020B0502040204020203" pitchFamily="34" charset="0"/>
                  <a:ea typeface="Segoe UI" panose="020B0502040204020203" pitchFamily="34" charset="0"/>
                  <a:cs typeface="Segoe UI" panose="020B0502040204020203" pitchFamily="34" charset="0"/>
                </a:rPr>
                <a:t>Reported Past-Year Cannabis Use: Mid-point Estimate, 2012</a:t>
              </a:r>
              <a:endParaRPr lang="en-CA" sz="3200" b="1" i="1" kern="0" dirty="0">
                <a:solidFill>
                  <a:srgbClr val="FF000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pic>
          <p:nvPicPr>
            <p:cNvPr id="6" name="Picture 5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9970315">
              <a:off x="375538" y="780894"/>
              <a:ext cx="562765" cy="609020"/>
            </a:xfrm>
            <a:prstGeom prst="rect">
              <a:avLst/>
            </a:prstGeom>
          </p:spPr>
        </p:pic>
      </p:grpSp>
      <p:sp>
        <p:nvSpPr>
          <p:cNvPr id="12" name="TextBox 11"/>
          <p:cNvSpPr txBox="1"/>
          <p:nvPr/>
        </p:nvSpPr>
        <p:spPr>
          <a:xfrm>
            <a:off x="8357900" y="6477000"/>
            <a:ext cx="694490" cy="2923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1300" dirty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4 of 15 </a:t>
            </a:r>
            <a:endParaRPr lang="en-CA" sz="1300" dirty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899589" y="5838109"/>
            <a:ext cx="7598453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300" dirty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Source: Statistics Canada (2015) Canadian Community Health Survey – Mental Health (2012); PBO Calculations</a:t>
            </a:r>
            <a:endParaRPr lang="en-CA" sz="1300" dirty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graphicFrame>
        <p:nvGraphicFramePr>
          <p:cNvPr id="10" name="Chart 9"/>
          <p:cNvGraphicFramePr/>
          <p:nvPr>
            <p:extLst>
              <p:ext uri="{D42A27DB-BD31-4B8C-83A1-F6EECF244321}">
                <p14:modId xmlns:p14="http://schemas.microsoft.com/office/powerpoint/2010/main" val="1313266317"/>
              </p:ext>
            </p:extLst>
          </p:nvPr>
        </p:nvGraphicFramePr>
        <p:xfrm>
          <a:off x="908345" y="1936432"/>
          <a:ext cx="7704858" cy="390167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8529615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375538" y="875765"/>
            <a:ext cx="3980438" cy="609020"/>
            <a:chOff x="375538" y="780894"/>
            <a:chExt cx="3980438" cy="609020"/>
          </a:xfrm>
        </p:grpSpPr>
        <p:sp>
          <p:nvSpPr>
            <p:cNvPr id="5" name="Rectangle 2"/>
            <p:cNvSpPr txBox="1">
              <a:spLocks noChangeArrowheads="1"/>
            </p:cNvSpPr>
            <p:nvPr/>
          </p:nvSpPr>
          <p:spPr>
            <a:xfrm>
              <a:off x="1046282" y="797372"/>
              <a:ext cx="3309694" cy="576064"/>
            </a:xfrm>
            <a:prstGeom prst="rect">
              <a:avLst/>
            </a:prstGeom>
          </p:spPr>
          <p:txBody>
            <a:bodyPr/>
            <a:lstStyle>
              <a:lvl1pPr algn="l" rtl="0" fontAlgn="base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bg2"/>
                  </a:solidFill>
                  <a:latin typeface="+mj-lt"/>
                  <a:ea typeface="+mj-ea"/>
                  <a:cs typeface="+mj-cs"/>
                </a:defRPr>
              </a:lvl1pPr>
              <a:lvl2pPr algn="l" rtl="0" fontAlgn="base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bg2"/>
                  </a:solidFill>
                  <a:latin typeface="Calibri" pitchFamily="34" charset="0"/>
                </a:defRPr>
              </a:lvl2pPr>
              <a:lvl3pPr algn="l" rtl="0" fontAlgn="base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bg2"/>
                  </a:solidFill>
                  <a:latin typeface="Calibri" pitchFamily="34" charset="0"/>
                </a:defRPr>
              </a:lvl3pPr>
              <a:lvl4pPr algn="l" rtl="0" fontAlgn="base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bg2"/>
                  </a:solidFill>
                  <a:latin typeface="Calibri" pitchFamily="34" charset="0"/>
                </a:defRPr>
              </a:lvl4pPr>
              <a:lvl5pPr algn="l" rtl="0" fontAlgn="base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bg2"/>
                  </a:solidFill>
                  <a:latin typeface="Calibri" pitchFamily="34" charset="0"/>
                </a:defRPr>
              </a:lvl5pPr>
              <a:lvl6pPr marL="457200" algn="l" rtl="0" fontAlgn="base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bg2"/>
                  </a:solidFill>
                  <a:latin typeface="Calibri" pitchFamily="34" charset="0"/>
                </a:defRPr>
              </a:lvl6pPr>
              <a:lvl7pPr marL="914400" algn="l" rtl="0" fontAlgn="base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bg2"/>
                  </a:solidFill>
                  <a:latin typeface="Calibri" pitchFamily="34" charset="0"/>
                </a:defRPr>
              </a:lvl7pPr>
              <a:lvl8pPr marL="1371600" algn="l" rtl="0" fontAlgn="base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bg2"/>
                  </a:solidFill>
                  <a:latin typeface="Calibri" pitchFamily="34" charset="0"/>
                </a:defRPr>
              </a:lvl8pPr>
              <a:lvl9pPr marL="1828800" algn="l" rtl="0" fontAlgn="base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bg2"/>
                  </a:solidFill>
                  <a:latin typeface="Calibri" pitchFamily="34" charset="0"/>
                </a:defRPr>
              </a:lvl9pPr>
            </a:lstStyle>
            <a:p>
              <a:r>
                <a:rPr lang="en-CA" sz="3200" b="1" dirty="0" smtClean="0">
                  <a:solidFill>
                    <a:prstClr val="black"/>
                  </a:solidFill>
                  <a:latin typeface="Segoe UI" panose="020B0502040204020203" pitchFamily="34" charset="0"/>
                  <a:ea typeface="Segoe UI" panose="020B0502040204020203" pitchFamily="34" charset="0"/>
                  <a:cs typeface="Segoe UI" panose="020B0502040204020203" pitchFamily="34" charset="0"/>
                </a:rPr>
                <a:t>Consumption</a:t>
              </a:r>
              <a:endParaRPr lang="en-CA" sz="3200" b="1" i="1" kern="0" dirty="0">
                <a:solidFill>
                  <a:srgbClr val="FF000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pic>
          <p:nvPicPr>
            <p:cNvPr id="6" name="Picture 5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9970315">
              <a:off x="375538" y="780894"/>
              <a:ext cx="562765" cy="609020"/>
            </a:xfrm>
            <a:prstGeom prst="rect">
              <a:avLst/>
            </a:prstGeom>
          </p:spPr>
        </p:pic>
      </p:grpSp>
      <p:sp>
        <p:nvSpPr>
          <p:cNvPr id="12" name="TextBox 11"/>
          <p:cNvSpPr txBox="1"/>
          <p:nvPr/>
        </p:nvSpPr>
        <p:spPr>
          <a:xfrm>
            <a:off x="8357900" y="6477000"/>
            <a:ext cx="694490" cy="2923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1300" dirty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5 of 15 </a:t>
            </a:r>
            <a:endParaRPr lang="en-CA" sz="1300" dirty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95536" y="2276872"/>
            <a:ext cx="8338525" cy="30777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CA" dirty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Many Canadians use cannabis, frequently and infrequently</a:t>
            </a:r>
          </a:p>
          <a:p>
            <a:endParaRPr lang="en-CA" sz="800" dirty="0" smtClean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  <a:p>
            <a:pPr marL="742950" lvl="1" indent="-285750"/>
            <a:endParaRPr lang="en-CA" sz="1400" dirty="0" smtClean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  <a:p>
            <a:pPr marL="742950" lvl="1" indent="-285750">
              <a:buFont typeface="Courier New" panose="02070309020205020404" pitchFamily="49" charset="0"/>
              <a:buChar char="o"/>
            </a:pPr>
            <a:endParaRPr lang="en-CA" sz="800" dirty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CA" dirty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The vast majority of cannabis is consumed by frequent users</a:t>
            </a:r>
          </a:p>
          <a:p>
            <a:endParaRPr lang="en-CA" sz="800" dirty="0" smtClean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  <a:p>
            <a:pPr marL="742950" lvl="1" indent="-285750"/>
            <a:endParaRPr lang="en-CA" sz="1400" dirty="0" smtClean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  <a:p>
            <a:pPr marL="742950" lvl="1" indent="-285750"/>
            <a:endParaRPr lang="en-CA" sz="800" dirty="0" smtClean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CA" dirty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There is little statistically-significant variation in frequency of cannabis use across regions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CA" dirty="0" smtClean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CA" dirty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Cannabis consumption among school-age Canadians, while higher than that of the general population, has been declining since at least 2008-2009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CA" sz="800" dirty="0" smtClean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801750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375538" y="875765"/>
            <a:ext cx="7796862" cy="609020"/>
            <a:chOff x="375538" y="780894"/>
            <a:chExt cx="6212686" cy="609020"/>
          </a:xfrm>
        </p:grpSpPr>
        <p:sp>
          <p:nvSpPr>
            <p:cNvPr id="5" name="Rectangle 2"/>
            <p:cNvSpPr txBox="1">
              <a:spLocks noChangeArrowheads="1"/>
            </p:cNvSpPr>
            <p:nvPr/>
          </p:nvSpPr>
          <p:spPr>
            <a:xfrm>
              <a:off x="1046282" y="797372"/>
              <a:ext cx="5541942" cy="576064"/>
            </a:xfrm>
            <a:prstGeom prst="rect">
              <a:avLst/>
            </a:prstGeom>
          </p:spPr>
          <p:txBody>
            <a:bodyPr/>
            <a:lstStyle>
              <a:lvl1pPr algn="l" rtl="0" fontAlgn="base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bg2"/>
                  </a:solidFill>
                  <a:latin typeface="+mj-lt"/>
                  <a:ea typeface="+mj-ea"/>
                  <a:cs typeface="+mj-cs"/>
                </a:defRPr>
              </a:lvl1pPr>
              <a:lvl2pPr algn="l" rtl="0" fontAlgn="base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bg2"/>
                  </a:solidFill>
                  <a:latin typeface="Calibri" pitchFamily="34" charset="0"/>
                </a:defRPr>
              </a:lvl2pPr>
              <a:lvl3pPr algn="l" rtl="0" fontAlgn="base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bg2"/>
                  </a:solidFill>
                  <a:latin typeface="Calibri" pitchFamily="34" charset="0"/>
                </a:defRPr>
              </a:lvl3pPr>
              <a:lvl4pPr algn="l" rtl="0" fontAlgn="base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bg2"/>
                  </a:solidFill>
                  <a:latin typeface="Calibri" pitchFamily="34" charset="0"/>
                </a:defRPr>
              </a:lvl4pPr>
              <a:lvl5pPr algn="l" rtl="0" fontAlgn="base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bg2"/>
                  </a:solidFill>
                  <a:latin typeface="Calibri" pitchFamily="34" charset="0"/>
                </a:defRPr>
              </a:lvl5pPr>
              <a:lvl6pPr marL="457200" algn="l" rtl="0" fontAlgn="base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bg2"/>
                  </a:solidFill>
                  <a:latin typeface="Calibri" pitchFamily="34" charset="0"/>
                </a:defRPr>
              </a:lvl6pPr>
              <a:lvl7pPr marL="914400" algn="l" rtl="0" fontAlgn="base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bg2"/>
                  </a:solidFill>
                  <a:latin typeface="Calibri" pitchFamily="34" charset="0"/>
                </a:defRPr>
              </a:lvl7pPr>
              <a:lvl8pPr marL="1371600" algn="l" rtl="0" fontAlgn="base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bg2"/>
                  </a:solidFill>
                  <a:latin typeface="Calibri" pitchFamily="34" charset="0"/>
                </a:defRPr>
              </a:lvl8pPr>
              <a:lvl9pPr marL="1828800" algn="l" rtl="0" fontAlgn="base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bg2"/>
                  </a:solidFill>
                  <a:latin typeface="Calibri" pitchFamily="34" charset="0"/>
                </a:defRPr>
              </a:lvl9pPr>
            </a:lstStyle>
            <a:p>
              <a:r>
                <a:rPr lang="en-CA" sz="3200" b="1" dirty="0" smtClean="0">
                  <a:solidFill>
                    <a:prstClr val="black"/>
                  </a:solidFill>
                  <a:latin typeface="Segoe UI" panose="020B0502040204020203" pitchFamily="34" charset="0"/>
                  <a:ea typeface="Segoe UI" panose="020B0502040204020203" pitchFamily="34" charset="0"/>
                  <a:cs typeface="Segoe UI" panose="020B0502040204020203" pitchFamily="34" charset="0"/>
                </a:rPr>
                <a:t>Consumption: Users and Volume</a:t>
              </a:r>
              <a:endParaRPr lang="en-CA" sz="3200" b="1" i="1" kern="0" dirty="0">
                <a:solidFill>
                  <a:srgbClr val="FF000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pic>
          <p:nvPicPr>
            <p:cNvPr id="6" name="Picture 5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9970315">
              <a:off x="375538" y="780894"/>
              <a:ext cx="562765" cy="609020"/>
            </a:xfrm>
            <a:prstGeom prst="rect">
              <a:avLst/>
            </a:prstGeom>
          </p:spPr>
        </p:pic>
      </p:grpSp>
      <p:sp>
        <p:nvSpPr>
          <p:cNvPr id="12" name="TextBox 11"/>
          <p:cNvSpPr txBox="1"/>
          <p:nvPr/>
        </p:nvSpPr>
        <p:spPr>
          <a:xfrm>
            <a:off x="8357900" y="6477000"/>
            <a:ext cx="694490" cy="2923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1300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6</a:t>
            </a:r>
            <a:r>
              <a:rPr lang="en-CA" sz="1300" dirty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 of 15 </a:t>
            </a:r>
            <a:endParaRPr lang="en-CA" sz="1300" dirty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899590" y="5602485"/>
            <a:ext cx="7598453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300" dirty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Source: Statistics Canada (2015) Canadian Community Health Survey – Mental Health (2012); Statistics Canada; </a:t>
            </a:r>
            <a:r>
              <a:rPr lang="en-CA" sz="1300" dirty="0" err="1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Caulkins</a:t>
            </a:r>
            <a:r>
              <a:rPr lang="en-CA" sz="1300" dirty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 (2013); PBO Calculations</a:t>
            </a:r>
            <a:endParaRPr lang="en-CA" sz="1300" dirty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graphicFrame>
        <p:nvGraphicFramePr>
          <p:cNvPr id="8" name="Chart 7"/>
          <p:cNvGraphicFramePr/>
          <p:nvPr>
            <p:extLst>
              <p:ext uri="{D42A27DB-BD31-4B8C-83A1-F6EECF244321}">
                <p14:modId xmlns:p14="http://schemas.microsoft.com/office/powerpoint/2010/main" val="3415060467"/>
              </p:ext>
            </p:extLst>
          </p:nvPr>
        </p:nvGraphicFramePr>
        <p:xfrm>
          <a:off x="1046282" y="1628800"/>
          <a:ext cx="6838086" cy="368516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69590985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375538" y="875765"/>
            <a:ext cx="5204574" cy="609020"/>
            <a:chOff x="375538" y="780894"/>
            <a:chExt cx="5204574" cy="609020"/>
          </a:xfrm>
        </p:grpSpPr>
        <p:sp>
          <p:nvSpPr>
            <p:cNvPr id="5" name="Rectangle 2"/>
            <p:cNvSpPr txBox="1">
              <a:spLocks noChangeArrowheads="1"/>
            </p:cNvSpPr>
            <p:nvPr/>
          </p:nvSpPr>
          <p:spPr>
            <a:xfrm>
              <a:off x="1046282" y="797372"/>
              <a:ext cx="4533830" cy="576064"/>
            </a:xfrm>
            <a:prstGeom prst="rect">
              <a:avLst/>
            </a:prstGeom>
          </p:spPr>
          <p:txBody>
            <a:bodyPr/>
            <a:lstStyle>
              <a:lvl1pPr algn="l" rtl="0" fontAlgn="base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bg2"/>
                  </a:solidFill>
                  <a:latin typeface="+mj-lt"/>
                  <a:ea typeface="+mj-ea"/>
                  <a:cs typeface="+mj-cs"/>
                </a:defRPr>
              </a:lvl1pPr>
              <a:lvl2pPr algn="l" rtl="0" fontAlgn="base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bg2"/>
                  </a:solidFill>
                  <a:latin typeface="Calibri" pitchFamily="34" charset="0"/>
                </a:defRPr>
              </a:lvl2pPr>
              <a:lvl3pPr algn="l" rtl="0" fontAlgn="base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bg2"/>
                  </a:solidFill>
                  <a:latin typeface="Calibri" pitchFamily="34" charset="0"/>
                </a:defRPr>
              </a:lvl3pPr>
              <a:lvl4pPr algn="l" rtl="0" fontAlgn="base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bg2"/>
                  </a:solidFill>
                  <a:latin typeface="Calibri" pitchFamily="34" charset="0"/>
                </a:defRPr>
              </a:lvl4pPr>
              <a:lvl5pPr algn="l" rtl="0" fontAlgn="base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bg2"/>
                  </a:solidFill>
                  <a:latin typeface="Calibri" pitchFamily="34" charset="0"/>
                </a:defRPr>
              </a:lvl5pPr>
              <a:lvl6pPr marL="457200" algn="l" rtl="0" fontAlgn="base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bg2"/>
                  </a:solidFill>
                  <a:latin typeface="Calibri" pitchFamily="34" charset="0"/>
                </a:defRPr>
              </a:lvl6pPr>
              <a:lvl7pPr marL="914400" algn="l" rtl="0" fontAlgn="base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bg2"/>
                  </a:solidFill>
                  <a:latin typeface="Calibri" pitchFamily="34" charset="0"/>
                </a:defRPr>
              </a:lvl7pPr>
              <a:lvl8pPr marL="1371600" algn="l" rtl="0" fontAlgn="base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bg2"/>
                  </a:solidFill>
                  <a:latin typeface="Calibri" pitchFamily="34" charset="0"/>
                </a:defRPr>
              </a:lvl8pPr>
              <a:lvl9pPr marL="1828800" algn="l" rtl="0" fontAlgn="base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bg2"/>
                  </a:solidFill>
                  <a:latin typeface="Calibri" pitchFamily="34" charset="0"/>
                </a:defRPr>
              </a:lvl9pPr>
            </a:lstStyle>
            <a:p>
              <a:r>
                <a:rPr lang="en-CA" sz="3200" b="1" dirty="0" smtClean="0">
                  <a:solidFill>
                    <a:prstClr val="black"/>
                  </a:solidFill>
                  <a:latin typeface="Segoe UI" panose="020B0502040204020203" pitchFamily="34" charset="0"/>
                  <a:ea typeface="Segoe UI" panose="020B0502040204020203" pitchFamily="34" charset="0"/>
                  <a:cs typeface="Segoe UI" panose="020B0502040204020203" pitchFamily="34" charset="0"/>
                </a:rPr>
                <a:t>Price: Illicit Market</a:t>
              </a:r>
              <a:endParaRPr lang="en-CA" sz="3200" b="1" i="1" kern="0" dirty="0">
                <a:solidFill>
                  <a:srgbClr val="FF000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pic>
          <p:nvPicPr>
            <p:cNvPr id="6" name="Picture 5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9970315">
              <a:off x="375538" y="780894"/>
              <a:ext cx="562765" cy="609020"/>
            </a:xfrm>
            <a:prstGeom prst="rect">
              <a:avLst/>
            </a:prstGeom>
          </p:spPr>
        </p:pic>
      </p:grpSp>
      <p:sp>
        <p:nvSpPr>
          <p:cNvPr id="12" name="TextBox 11"/>
          <p:cNvSpPr txBox="1"/>
          <p:nvPr/>
        </p:nvSpPr>
        <p:spPr>
          <a:xfrm>
            <a:off x="8357900" y="6477000"/>
            <a:ext cx="694490" cy="2923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1300" dirty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7 of 15 </a:t>
            </a:r>
            <a:endParaRPr lang="en-CA" sz="1300" dirty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95536" y="2204864"/>
            <a:ext cx="8338525" cy="32624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CA" dirty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There is a lack of research into illicit market prices and behaviour, and multiple ways of arriving at a national average.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CA" dirty="0" smtClean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CA" dirty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There is considerable variance in illicit cannabis prices across regions of the country</a:t>
            </a:r>
          </a:p>
          <a:p>
            <a:endParaRPr lang="en-CA" sz="800" dirty="0" smtClean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en-CA" sz="1400" dirty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British Columbia, Quebec, and New Brunswick are below the national average</a:t>
            </a:r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en-CA" sz="1400" dirty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The Prairie provinces, Newfoundland, and the North are above the national average</a:t>
            </a:r>
          </a:p>
          <a:p>
            <a:pPr marL="742950" lvl="1" indent="-285750">
              <a:buFont typeface="Courier New" panose="02070309020205020404" pitchFamily="49" charset="0"/>
              <a:buChar char="o"/>
            </a:pPr>
            <a:endParaRPr lang="en-CA" sz="800" dirty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CA" dirty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There are also considerable discounts associated with purchasing larger quantities of illicit cannabis</a:t>
            </a:r>
          </a:p>
          <a:p>
            <a:endParaRPr lang="en-CA" sz="800" dirty="0" smtClean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en-CA" sz="1400" dirty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Single ounce purchases are, on average, 40% less expensive per gram than single gram purchases</a:t>
            </a:r>
          </a:p>
        </p:txBody>
      </p:sp>
    </p:spTree>
    <p:extLst>
      <p:ext uri="{BB962C8B-B14F-4D97-AF65-F5344CB8AC3E}">
        <p14:creationId xmlns:p14="http://schemas.microsoft.com/office/powerpoint/2010/main" val="84801750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375538" y="875765"/>
            <a:ext cx="8948990" cy="609020"/>
            <a:chOff x="375538" y="780894"/>
            <a:chExt cx="8948990" cy="609020"/>
          </a:xfrm>
        </p:grpSpPr>
        <p:sp>
          <p:nvSpPr>
            <p:cNvPr id="5" name="Rectangle 2"/>
            <p:cNvSpPr txBox="1">
              <a:spLocks noChangeArrowheads="1"/>
            </p:cNvSpPr>
            <p:nvPr/>
          </p:nvSpPr>
          <p:spPr>
            <a:xfrm>
              <a:off x="1046282" y="797372"/>
              <a:ext cx="8278246" cy="576064"/>
            </a:xfrm>
            <a:prstGeom prst="rect">
              <a:avLst/>
            </a:prstGeom>
          </p:spPr>
          <p:txBody>
            <a:bodyPr/>
            <a:lstStyle>
              <a:lvl1pPr algn="l" rtl="0" fontAlgn="base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bg2"/>
                  </a:solidFill>
                  <a:latin typeface="+mj-lt"/>
                  <a:ea typeface="+mj-ea"/>
                  <a:cs typeface="+mj-cs"/>
                </a:defRPr>
              </a:lvl1pPr>
              <a:lvl2pPr algn="l" rtl="0" fontAlgn="base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bg2"/>
                  </a:solidFill>
                  <a:latin typeface="Calibri" pitchFamily="34" charset="0"/>
                </a:defRPr>
              </a:lvl2pPr>
              <a:lvl3pPr algn="l" rtl="0" fontAlgn="base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bg2"/>
                  </a:solidFill>
                  <a:latin typeface="Calibri" pitchFamily="34" charset="0"/>
                </a:defRPr>
              </a:lvl3pPr>
              <a:lvl4pPr algn="l" rtl="0" fontAlgn="base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bg2"/>
                  </a:solidFill>
                  <a:latin typeface="Calibri" pitchFamily="34" charset="0"/>
                </a:defRPr>
              </a:lvl4pPr>
              <a:lvl5pPr algn="l" rtl="0" fontAlgn="base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bg2"/>
                  </a:solidFill>
                  <a:latin typeface="Calibri" pitchFamily="34" charset="0"/>
                </a:defRPr>
              </a:lvl5pPr>
              <a:lvl6pPr marL="457200" algn="l" rtl="0" fontAlgn="base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bg2"/>
                  </a:solidFill>
                  <a:latin typeface="Calibri" pitchFamily="34" charset="0"/>
                </a:defRPr>
              </a:lvl6pPr>
              <a:lvl7pPr marL="914400" algn="l" rtl="0" fontAlgn="base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bg2"/>
                  </a:solidFill>
                  <a:latin typeface="Calibri" pitchFamily="34" charset="0"/>
                </a:defRPr>
              </a:lvl7pPr>
              <a:lvl8pPr marL="1371600" algn="l" rtl="0" fontAlgn="base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bg2"/>
                  </a:solidFill>
                  <a:latin typeface="Calibri" pitchFamily="34" charset="0"/>
                </a:defRPr>
              </a:lvl8pPr>
              <a:lvl9pPr marL="1828800" algn="l" rtl="0" fontAlgn="base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bg2"/>
                  </a:solidFill>
                  <a:latin typeface="Calibri" pitchFamily="34" charset="0"/>
                </a:defRPr>
              </a:lvl9pPr>
            </a:lstStyle>
            <a:p>
              <a:r>
                <a:rPr lang="en-CA" sz="3200" b="1" dirty="0" smtClean="0">
                  <a:solidFill>
                    <a:prstClr val="black"/>
                  </a:solidFill>
                  <a:latin typeface="Segoe UI" panose="020B0502040204020203" pitchFamily="34" charset="0"/>
                  <a:ea typeface="Segoe UI" panose="020B0502040204020203" pitchFamily="34" charset="0"/>
                  <a:cs typeface="Segoe UI" panose="020B0502040204020203" pitchFamily="34" charset="0"/>
                </a:rPr>
                <a:t>Illicit Cannabis: </a:t>
              </a:r>
            </a:p>
            <a:p>
              <a:r>
                <a:rPr lang="en-CA" sz="3200" b="1" dirty="0" smtClean="0">
                  <a:solidFill>
                    <a:prstClr val="black"/>
                  </a:solidFill>
                  <a:latin typeface="Segoe UI" panose="020B0502040204020203" pitchFamily="34" charset="0"/>
                  <a:ea typeface="Segoe UI" panose="020B0502040204020203" pitchFamily="34" charset="0"/>
                  <a:cs typeface="Segoe UI" panose="020B0502040204020203" pitchFamily="34" charset="0"/>
                </a:rPr>
                <a:t>Average Price by Region, 2015-16</a:t>
              </a:r>
              <a:endParaRPr lang="en-CA" sz="3200" b="1" i="1" kern="0" dirty="0">
                <a:solidFill>
                  <a:srgbClr val="FF000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pic>
          <p:nvPicPr>
            <p:cNvPr id="6" name="Picture 5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9970315">
              <a:off x="375538" y="780894"/>
              <a:ext cx="562765" cy="609020"/>
            </a:xfrm>
            <a:prstGeom prst="rect">
              <a:avLst/>
            </a:prstGeom>
          </p:spPr>
        </p:pic>
      </p:grpSp>
      <p:sp>
        <p:nvSpPr>
          <p:cNvPr id="12" name="TextBox 11"/>
          <p:cNvSpPr txBox="1"/>
          <p:nvPr/>
        </p:nvSpPr>
        <p:spPr>
          <a:xfrm>
            <a:off x="8357900" y="6477000"/>
            <a:ext cx="694490" cy="2923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1300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8</a:t>
            </a:r>
            <a:r>
              <a:rPr lang="en-CA" sz="1300" dirty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 of 15 </a:t>
            </a:r>
            <a:endParaRPr lang="en-CA" sz="1300" dirty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259632" y="6093296"/>
            <a:ext cx="7081153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300" dirty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Source: Price of Weed (2015, 2016); PBO Calculations</a:t>
            </a:r>
            <a:endParaRPr lang="en-CA" sz="1300" dirty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graphicFrame>
        <p:nvGraphicFramePr>
          <p:cNvPr id="9" name="Chart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73630358"/>
              </p:ext>
            </p:extLst>
          </p:nvPr>
        </p:nvGraphicFramePr>
        <p:xfrm>
          <a:off x="1046282" y="2060848"/>
          <a:ext cx="7294503" cy="403244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37637840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375538" y="875765"/>
            <a:ext cx="8084894" cy="609020"/>
            <a:chOff x="375538" y="780894"/>
            <a:chExt cx="8084894" cy="609020"/>
          </a:xfrm>
        </p:grpSpPr>
        <p:sp>
          <p:nvSpPr>
            <p:cNvPr id="5" name="Rectangle 2"/>
            <p:cNvSpPr txBox="1">
              <a:spLocks noChangeArrowheads="1"/>
            </p:cNvSpPr>
            <p:nvPr/>
          </p:nvSpPr>
          <p:spPr>
            <a:xfrm>
              <a:off x="1046282" y="797372"/>
              <a:ext cx="7414150" cy="576064"/>
            </a:xfrm>
            <a:prstGeom prst="rect">
              <a:avLst/>
            </a:prstGeom>
          </p:spPr>
          <p:txBody>
            <a:bodyPr/>
            <a:lstStyle>
              <a:lvl1pPr algn="l" rtl="0" fontAlgn="base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bg2"/>
                  </a:solidFill>
                  <a:latin typeface="+mj-lt"/>
                  <a:ea typeface="+mj-ea"/>
                  <a:cs typeface="+mj-cs"/>
                </a:defRPr>
              </a:lvl1pPr>
              <a:lvl2pPr algn="l" rtl="0" fontAlgn="base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bg2"/>
                  </a:solidFill>
                  <a:latin typeface="Calibri" pitchFamily="34" charset="0"/>
                </a:defRPr>
              </a:lvl2pPr>
              <a:lvl3pPr algn="l" rtl="0" fontAlgn="base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bg2"/>
                  </a:solidFill>
                  <a:latin typeface="Calibri" pitchFamily="34" charset="0"/>
                </a:defRPr>
              </a:lvl3pPr>
              <a:lvl4pPr algn="l" rtl="0" fontAlgn="base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bg2"/>
                  </a:solidFill>
                  <a:latin typeface="Calibri" pitchFamily="34" charset="0"/>
                </a:defRPr>
              </a:lvl4pPr>
              <a:lvl5pPr algn="l" rtl="0" fontAlgn="base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bg2"/>
                  </a:solidFill>
                  <a:latin typeface="Calibri" pitchFamily="34" charset="0"/>
                </a:defRPr>
              </a:lvl5pPr>
              <a:lvl6pPr marL="457200" algn="l" rtl="0" fontAlgn="base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bg2"/>
                  </a:solidFill>
                  <a:latin typeface="Calibri" pitchFamily="34" charset="0"/>
                </a:defRPr>
              </a:lvl6pPr>
              <a:lvl7pPr marL="914400" algn="l" rtl="0" fontAlgn="base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bg2"/>
                  </a:solidFill>
                  <a:latin typeface="Calibri" pitchFamily="34" charset="0"/>
                </a:defRPr>
              </a:lvl7pPr>
              <a:lvl8pPr marL="1371600" algn="l" rtl="0" fontAlgn="base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bg2"/>
                  </a:solidFill>
                  <a:latin typeface="Calibri" pitchFamily="34" charset="0"/>
                </a:defRPr>
              </a:lvl8pPr>
              <a:lvl9pPr marL="1828800" algn="l" rtl="0" fontAlgn="base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bg2"/>
                  </a:solidFill>
                  <a:latin typeface="Calibri" pitchFamily="34" charset="0"/>
                </a:defRPr>
              </a:lvl9pPr>
            </a:lstStyle>
            <a:p>
              <a:r>
                <a:rPr lang="en-CA" sz="3200" b="1" dirty="0" smtClean="0">
                  <a:solidFill>
                    <a:prstClr val="black"/>
                  </a:solidFill>
                  <a:latin typeface="Segoe UI" panose="020B0502040204020203" pitchFamily="34" charset="0"/>
                  <a:ea typeface="Segoe UI" panose="020B0502040204020203" pitchFamily="34" charset="0"/>
                  <a:cs typeface="Segoe UI" panose="020B0502040204020203" pitchFamily="34" charset="0"/>
                </a:rPr>
                <a:t>Illicit Cannabis: </a:t>
              </a:r>
              <a:r>
                <a:rPr lang="en-CA" sz="3200" b="1" kern="0" dirty="0" smtClean="0">
                  <a:solidFill>
                    <a:prstClr val="black"/>
                  </a:solidFill>
                  <a:latin typeface="Segoe UI" panose="020B0502040204020203" pitchFamily="34" charset="0"/>
                  <a:ea typeface="Segoe UI" panose="020B0502040204020203" pitchFamily="34" charset="0"/>
                  <a:cs typeface="Segoe UI" panose="020B0502040204020203" pitchFamily="34" charset="0"/>
                </a:rPr>
                <a:t>Average Price by Purchase Quantity, 2015-16</a:t>
              </a:r>
              <a:endParaRPr lang="en-CA" sz="3200" b="1" kern="0" dirty="0">
                <a:solidFill>
                  <a:srgbClr val="FF000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pic>
          <p:nvPicPr>
            <p:cNvPr id="6" name="Picture 5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9970315">
              <a:off x="375538" y="780894"/>
              <a:ext cx="562765" cy="609020"/>
            </a:xfrm>
            <a:prstGeom prst="rect">
              <a:avLst/>
            </a:prstGeom>
          </p:spPr>
        </p:pic>
      </p:grpSp>
      <p:sp>
        <p:nvSpPr>
          <p:cNvPr id="12" name="TextBox 11"/>
          <p:cNvSpPr txBox="1"/>
          <p:nvPr/>
        </p:nvSpPr>
        <p:spPr>
          <a:xfrm>
            <a:off x="8357900" y="6477000"/>
            <a:ext cx="694490" cy="2923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1300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9</a:t>
            </a:r>
            <a:r>
              <a:rPr lang="en-CA" sz="1300" dirty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 of 15</a:t>
            </a:r>
            <a:endParaRPr lang="en-CA" sz="1300" dirty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259632" y="5951036"/>
            <a:ext cx="7081153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300" dirty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Source: Price of Weed (2015, 2016); PBO Calculations</a:t>
            </a:r>
            <a:endParaRPr lang="en-CA" sz="1300" dirty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graphicFrame>
        <p:nvGraphicFramePr>
          <p:cNvPr id="9" name="Chart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47712199"/>
              </p:ext>
            </p:extLst>
          </p:nvPr>
        </p:nvGraphicFramePr>
        <p:xfrm>
          <a:off x="1046282" y="2132856"/>
          <a:ext cx="7198125" cy="38181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23215023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BO-DPB PPT Template">
  <a:themeElements>
    <a:clrScheme name="PBO-DPB PPT Templat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BO-DPB PPT Templat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PBO-DPB PPT Templa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BO-DPB PPT Templa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BO-DPB PPT Templa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BO-DPB PPT Templa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BO-DPB PPT Templa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BO-DPB PPT Templa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BO-DPB PPT Templa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BO-DPB PPT Templa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BO-DPB PPT Templa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BO-DPB PPT Templat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BO-DPB PPT Templat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BO-DPB PPT Templat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3573</TotalTime>
  <Words>963</Words>
  <Application>Microsoft Office PowerPoint</Application>
  <PresentationFormat>On-screen Show (4:3)</PresentationFormat>
  <Paragraphs>156</Paragraphs>
  <Slides>15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PBO-DPB PPT Template</vt:lpstr>
      <vt:lpstr>Economic and Fiscal Considerations  of Legalized Cannabis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House of Commons / Chambre des communes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Federal Spending on  Postsecondary Education</dc:title>
  <dc:creator>Nigel Wodrich</dc:creator>
  <cp:lastModifiedBy>Scrim, Jocelyne</cp:lastModifiedBy>
  <cp:revision>107</cp:revision>
  <cp:lastPrinted>2016-09-12T14:18:04Z</cp:lastPrinted>
  <dcterms:created xsi:type="dcterms:W3CDTF">2016-07-25T17:31:13Z</dcterms:created>
  <dcterms:modified xsi:type="dcterms:W3CDTF">2016-09-27T18:58:36Z</dcterms:modified>
</cp:coreProperties>
</file>