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256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2BE9DDC-F8F0-4264-9766-01196438DA0D}">
          <p14:sldIdLst>
            <p14:sldId id="256"/>
            <p14:sldId id="258"/>
            <p14:sldId id="259"/>
            <p14:sldId id="261"/>
            <p14:sldId id="262"/>
            <p14:sldId id="263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mar, Nasreddine" initials="AN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8992" autoAdjust="0"/>
    <p:restoredTop sz="97253" autoAdjust="0"/>
  </p:normalViewPr>
  <p:slideViewPr>
    <p:cSldViewPr snapToGrid="0">
      <p:cViewPr varScale="1">
        <p:scale>
          <a:sx n="116" d="100"/>
          <a:sy n="116" d="100"/>
        </p:scale>
        <p:origin x="312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-2587" y="-8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fr-CA" sz="1800" noProof="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Évolution du revenu total sous le programme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639884559884552E-2"/>
          <c:y val="0.1269348568235486"/>
          <c:w val="0.86368531024531026"/>
          <c:h val="0.70232807726721869"/>
        </c:manualLayout>
      </c:layout>
      <c:scatterChart>
        <c:scatterStyle val="lineMarker"/>
        <c:varyColors val="0"/>
        <c:ser>
          <c:idx val="0"/>
          <c:order val="0"/>
          <c:tx>
            <c:strRef>
              <c:f>UGBI!$B$53</c:f>
              <c:strCache>
                <c:ptCount val="1"/>
                <c:pt idx="0">
                  <c:v>Revenu d'emploi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xVal>
            <c:numRef>
              <c:f>UGBI!$A$54:$A$62</c:f>
              <c:numCache>
                <c:formatCode>_-"$"* #,##0_-;\-"$"* #,##0_-;_-"$"* "-"??_-;_-@_-</c:formatCode>
                <c:ptCount val="9"/>
                <c:pt idx="0" formatCode="&quot;$&quot;#,##0_);\(&quot;$&quot;#,##0\)">
                  <c:v>0</c:v>
                </c:pt>
                <c:pt idx="1">
                  <c:v>10000</c:v>
                </c:pt>
                <c:pt idx="2">
                  <c:v>20000</c:v>
                </c:pt>
                <c:pt idx="3">
                  <c:v>30000</c:v>
                </c:pt>
                <c:pt idx="4">
                  <c:v>33978</c:v>
                </c:pt>
                <c:pt idx="5">
                  <c:v>40000</c:v>
                </c:pt>
                <c:pt idx="6">
                  <c:v>48054</c:v>
                </c:pt>
                <c:pt idx="7">
                  <c:v>50000</c:v>
                </c:pt>
                <c:pt idx="8">
                  <c:v>60000</c:v>
                </c:pt>
              </c:numCache>
            </c:numRef>
          </c:xVal>
          <c:yVal>
            <c:numRef>
              <c:f>UGBI!$B$54:$B$62</c:f>
              <c:numCache>
                <c:formatCode>_-"$"* #,##0_-;\-"$"* #,##0_-;_-"$"* "-"??_-;_-@_-</c:formatCode>
                <c:ptCount val="9"/>
                <c:pt idx="0" formatCode="&quot;$&quot;#,##0_);\(&quot;$&quot;#,##0\)">
                  <c:v>0</c:v>
                </c:pt>
                <c:pt idx="1">
                  <c:v>10000</c:v>
                </c:pt>
                <c:pt idx="2">
                  <c:v>20000</c:v>
                </c:pt>
                <c:pt idx="3">
                  <c:v>30000</c:v>
                </c:pt>
                <c:pt idx="4">
                  <c:v>33978</c:v>
                </c:pt>
                <c:pt idx="5">
                  <c:v>40000</c:v>
                </c:pt>
                <c:pt idx="6">
                  <c:v>48054</c:v>
                </c:pt>
                <c:pt idx="7">
                  <c:v>50000</c:v>
                </c:pt>
                <c:pt idx="8">
                  <c:v>60000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F037-49F0-ADEF-2AD971C71EB1}"/>
            </c:ext>
          </c:extLst>
        </c:ser>
        <c:ser>
          <c:idx val="1"/>
          <c:order val="1"/>
          <c:tx>
            <c:strRef>
              <c:f>UGBI!$D$53</c:f>
              <c:strCache>
                <c:ptCount val="1"/>
                <c:pt idx="0">
                  <c:v>Revenu total (personne seule)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numFmt formatCode="#,##0\ &quot;$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D6A-4CCA-8601-2DDA7B8F725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37-49F0-ADEF-2AD971C71EB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37-49F0-ADEF-2AD971C71EB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037-49F0-ADEF-2AD971C71EB1}"/>
                </c:ext>
              </c:extLst>
            </c:dLbl>
            <c:dLbl>
              <c:idx val="4"/>
              <c:layout>
                <c:manualLayout>
                  <c:x val="-1.3194805194805249E-2"/>
                  <c:y val="2.105825613181805E-2"/>
                </c:manualLayout>
              </c:layout>
              <c:numFmt formatCode="#,##0\ &quot;$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037-49F0-ADEF-2AD971C71EB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37-49F0-ADEF-2AD971C71EB1}"/>
                </c:ext>
              </c:extLst>
            </c:dLbl>
            <c:dLbl>
              <c:idx val="6"/>
              <c:layout>
                <c:manualLayout>
                  <c:x val="0"/>
                  <c:y val="0"/>
                </c:manualLayout>
              </c:layout>
              <c:numFmt formatCode="#,##0\ &quot;$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3">
                          <a:lumMod val="75000"/>
                        </a:schemeClr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037-49F0-ADEF-2AD971C71EB1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037-49F0-ADEF-2AD971C71EB1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037-49F0-ADEF-2AD971C71E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UGBI!$A$54:$A$62</c:f>
              <c:numCache>
                <c:formatCode>_-"$"* #,##0_-;\-"$"* #,##0_-;_-"$"* "-"??_-;_-@_-</c:formatCode>
                <c:ptCount val="9"/>
                <c:pt idx="0" formatCode="&quot;$&quot;#,##0_);\(&quot;$&quot;#,##0\)">
                  <c:v>0</c:v>
                </c:pt>
                <c:pt idx="1">
                  <c:v>10000</c:v>
                </c:pt>
                <c:pt idx="2">
                  <c:v>20000</c:v>
                </c:pt>
                <c:pt idx="3">
                  <c:v>30000</c:v>
                </c:pt>
                <c:pt idx="4">
                  <c:v>33978</c:v>
                </c:pt>
                <c:pt idx="5">
                  <c:v>40000</c:v>
                </c:pt>
                <c:pt idx="6">
                  <c:v>48054</c:v>
                </c:pt>
                <c:pt idx="7">
                  <c:v>50000</c:v>
                </c:pt>
                <c:pt idx="8">
                  <c:v>60000</c:v>
                </c:pt>
              </c:numCache>
            </c:numRef>
          </c:xVal>
          <c:yVal>
            <c:numRef>
              <c:f>UGBI!$D$54:$D$62</c:f>
              <c:numCache>
                <c:formatCode>_-"$"* #,##0_-;\-"$"* #,##0_-;_-"$"* "-"??_-;_-@_-</c:formatCode>
                <c:ptCount val="9"/>
                <c:pt idx="0">
                  <c:v>16989</c:v>
                </c:pt>
                <c:pt idx="1">
                  <c:v>21989</c:v>
                </c:pt>
                <c:pt idx="2">
                  <c:v>26989</c:v>
                </c:pt>
                <c:pt idx="3">
                  <c:v>31989</c:v>
                </c:pt>
                <c:pt idx="4">
                  <c:v>33978</c:v>
                </c:pt>
                <c:pt idx="5">
                  <c:v>40000</c:v>
                </c:pt>
                <c:pt idx="6">
                  <c:v>48054</c:v>
                </c:pt>
                <c:pt idx="7">
                  <c:v>50000</c:v>
                </c:pt>
                <c:pt idx="8">
                  <c:v>60000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F037-49F0-ADEF-2AD971C71EB1}"/>
            </c:ext>
          </c:extLst>
        </c:ser>
        <c:ser>
          <c:idx val="2"/>
          <c:order val="2"/>
          <c:tx>
            <c:strRef>
              <c:f>UGBI!$F$53</c:f>
              <c:strCache>
                <c:ptCount val="1"/>
                <c:pt idx="0">
                  <c:v>Revenu total (couple)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numFmt formatCode="#,##0\ &quot;$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3">
                          <a:lumMod val="75000"/>
                        </a:schemeClr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037-49F0-ADEF-2AD971C71E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UGBI!$A$54:$A$62</c:f>
              <c:numCache>
                <c:formatCode>_-"$"* #,##0_-;\-"$"* #,##0_-;_-"$"* "-"??_-;_-@_-</c:formatCode>
                <c:ptCount val="9"/>
                <c:pt idx="0" formatCode="&quot;$&quot;#,##0_);\(&quot;$&quot;#,##0\)">
                  <c:v>0</c:v>
                </c:pt>
                <c:pt idx="1">
                  <c:v>10000</c:v>
                </c:pt>
                <c:pt idx="2">
                  <c:v>20000</c:v>
                </c:pt>
                <c:pt idx="3">
                  <c:v>30000</c:v>
                </c:pt>
                <c:pt idx="4">
                  <c:v>33978</c:v>
                </c:pt>
                <c:pt idx="5">
                  <c:v>40000</c:v>
                </c:pt>
                <c:pt idx="6">
                  <c:v>48054</c:v>
                </c:pt>
                <c:pt idx="7">
                  <c:v>50000</c:v>
                </c:pt>
                <c:pt idx="8">
                  <c:v>60000</c:v>
                </c:pt>
              </c:numCache>
            </c:numRef>
          </c:xVal>
          <c:yVal>
            <c:numRef>
              <c:f>UGBI!$F$54:$F$62</c:f>
              <c:numCache>
                <c:formatCode>_-"$"* #,##0_-;\-"$"* #,##0_-;_-"$"* "-"??_-;_-@_-</c:formatCode>
                <c:ptCount val="9"/>
                <c:pt idx="0">
                  <c:v>24027</c:v>
                </c:pt>
                <c:pt idx="1">
                  <c:v>29027</c:v>
                </c:pt>
                <c:pt idx="2">
                  <c:v>34027</c:v>
                </c:pt>
                <c:pt idx="3">
                  <c:v>39027</c:v>
                </c:pt>
                <c:pt idx="4">
                  <c:v>41016</c:v>
                </c:pt>
                <c:pt idx="5">
                  <c:v>44027</c:v>
                </c:pt>
                <c:pt idx="6">
                  <c:v>48054</c:v>
                </c:pt>
                <c:pt idx="7">
                  <c:v>50000</c:v>
                </c:pt>
                <c:pt idx="8">
                  <c:v>60000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F037-49F0-ADEF-2AD971C71E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621440"/>
        <c:axId val="66615552"/>
      </c:scatterChart>
      <c:valAx>
        <c:axId val="66615552"/>
        <c:scaling>
          <c:orientation val="minMax"/>
          <c:max val="60000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&quot;$&quot;" sourceLinked="0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66621440"/>
        <c:crosses val="max"/>
        <c:crossBetween val="midCat"/>
      </c:valAx>
      <c:valAx>
        <c:axId val="66621440"/>
        <c:scaling>
          <c:orientation val="minMax"/>
          <c:max val="60000"/>
        </c:scaling>
        <c:delete val="0"/>
        <c:axPos val="b"/>
        <c:numFmt formatCode="#,##0\ &quot;$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6661555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7067821067821078E-2"/>
          <c:y val="0.92396228499489397"/>
          <c:w val="0.89999999999999991"/>
          <c:h val="4.93729514717581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fr-CA" sz="1800" b="1" noProof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Aide fédérale actuelle par rapport au programme de revenu de base garanti</a:t>
            </a:r>
          </a:p>
        </c:rich>
      </c:tx>
      <c:layout>
        <c:manualLayout>
          <c:xMode val="edge"/>
          <c:yMode val="edge"/>
          <c:x val="0.15713619641452231"/>
          <c:y val="1.38888888888888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6371964503877671E-2"/>
          <c:y val="0.32039333624963545"/>
          <c:w val="0.89230716401122356"/>
          <c:h val="0.499983595800524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UGBI!$A$65</c:f>
              <c:strCache>
                <c:ptCount val="1"/>
                <c:pt idx="0">
                  <c:v>Aide fédérale réelle 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B23-4C5D-B045-D36E2944297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B23-4C5D-B045-D36E2944297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FB23-4C5D-B045-D36E2944297E}"/>
              </c:ext>
            </c:extLst>
          </c:dPt>
          <c:val>
            <c:numRef>
              <c:f>UGBI!$B$65</c:f>
              <c:numCache>
                <c:formatCode>_-"$"* #,##0.0_-;\-"$"* #,##0.0_-;_-"$"* "-"?_-;_-@_-</c:formatCode>
                <c:ptCount val="1"/>
                <c:pt idx="0">
                  <c:v>32011673.123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B23-4C5D-B045-D36E2944297E}"/>
            </c:ext>
          </c:extLst>
        </c:ser>
        <c:ser>
          <c:idx val="1"/>
          <c:order val="1"/>
          <c:tx>
            <c:strRef>
              <c:f>UGBI!$A$66</c:f>
              <c:strCache>
                <c:ptCount val="1"/>
                <c:pt idx="0">
                  <c:v>Coût restant du programme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UGBI!$B$66</c:f>
              <c:numCache>
                <c:formatCode>_("$"* #,##0.00_);_("$"* \(#,##0.00\);_("$"* "-"??_);_(@_)</c:formatCode>
                <c:ptCount val="1"/>
                <c:pt idx="0">
                  <c:v>43814326.877000004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B23-4C5D-B045-D36E294429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567040"/>
        <c:axId val="138572928"/>
      </c:barChart>
      <c:dateAx>
        <c:axId val="138567040"/>
        <c:scaling>
          <c:orientation val="minMax"/>
        </c:scaling>
        <c:delete val="0"/>
        <c:axPos val="b"/>
        <c:numFmt formatCode="0.00%" sourceLinked="0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572928"/>
        <c:crosses val="autoZero"/>
        <c:auto val="0"/>
        <c:lblOffset val="100"/>
        <c:baseTimeUnit val="days"/>
      </c:dateAx>
      <c:valAx>
        <c:axId val="138572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38567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9AAEBB-55D6-4B84-AFB3-07B1D2B8A3BB}" type="datetimeFigureOut">
              <a:rPr lang="en-CA" smtClean="0"/>
              <a:t>2018-05-01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8D0E758-A816-458F-94CB-D3D1DDB6BDF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49433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9779" name="Rectangle 7"/>
          <p:cNvSpPr txBox="1">
            <a:spLocks noGrp="1" noChangeArrowheads="1"/>
          </p:cNvSpPr>
          <p:nvPr/>
        </p:nvSpPr>
        <p:spPr bwMode="auto">
          <a:xfrm>
            <a:off x="3975300" y="8832197"/>
            <a:ext cx="3035100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20" tIns="46508" rIns="93020" bIns="46508" anchor="b"/>
          <a:lstStyle/>
          <a:p>
            <a:pPr algn="r" defTabSz="930233" fontAlgn="base">
              <a:spcBef>
                <a:spcPct val="0"/>
              </a:spcBef>
              <a:spcAft>
                <a:spcPct val="0"/>
              </a:spcAft>
              <a:defRPr/>
            </a:pPr>
            <a:fld id="{BFC93E20-563F-4B62-AB90-55E3B26DF852}" type="slidenum">
              <a:rPr lang="en-CA" sz="1200">
                <a:solidFill>
                  <a:prstClr val="black"/>
                </a:solidFill>
                <a:latin typeface="Calibri"/>
              </a:rPr>
              <a:pPr algn="r" defTabSz="930233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CA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824" y="4416099"/>
            <a:ext cx="5610755" cy="4182457"/>
          </a:xfrm>
        </p:spPr>
        <p:txBody>
          <a:bodyPr>
            <a:normAutofit/>
          </a:bodyPr>
          <a:lstStyle/>
          <a:p>
            <a:r>
              <a:rPr lang="fr-FR" baseline="0" noProof="0" dirty="0"/>
              <a:t>Présenter Trevor, Duncan, Erin et Jason</a:t>
            </a:r>
          </a:p>
          <a:p>
            <a:endParaRPr lang="fr-FR" baseline="0" noProof="0" dirty="0"/>
          </a:p>
          <a:p>
            <a:r>
              <a:rPr lang="fr-FR" baseline="0" noProof="0" dirty="0"/>
              <a:t>Prendre un cas d’étude en exemple afin d’illustrer le travail effectué par le DPB (rôle distinct dans le système).</a:t>
            </a:r>
          </a:p>
          <a:p>
            <a:endParaRPr lang="fr-FR" baseline="0" noProof="0" dirty="0"/>
          </a:p>
          <a:p>
            <a:pPr marL="171161" indent="-171161">
              <a:buFontTx/>
              <a:buChar char="-"/>
            </a:pPr>
            <a:r>
              <a:rPr lang="fr-FR" baseline="0" noProof="0" dirty="0"/>
              <a:t>L’information appuiera la prise de décisions financières par les parlementaires.</a:t>
            </a:r>
          </a:p>
          <a:p>
            <a:pPr marL="171161" indent="-171161">
              <a:buFontTx/>
              <a:buChar char="-"/>
            </a:pPr>
            <a:r>
              <a:rPr lang="fr-FR" baseline="0" noProof="0" dirty="0"/>
              <a:t>Divers ensembles de données gouvernementales ont été utilisés.</a:t>
            </a:r>
          </a:p>
          <a:p>
            <a:pPr marL="171161" indent="-171161">
              <a:buFontTx/>
              <a:buChar char="-"/>
            </a:pPr>
            <a:r>
              <a:rPr lang="fr-FR" baseline="0" noProof="0" dirty="0"/>
              <a:t>On s’est également appuyé sur des données provenant d’autres administrations.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931774">
              <a:defRPr/>
            </a:pPr>
            <a:endParaRPr lang="en-CA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1678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7D51235F-9D7E-4DD8-8667-651DF3E2E29E}" type="slidenum">
              <a:rPr lang="en-CA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2</a:t>
            </a:fld>
            <a:endParaRPr lang="en-CA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9210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0E758-A816-458F-94CB-D3D1DDB6BDF3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07115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="1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7D51235F-9D7E-4DD8-8667-651DF3E2E29E}" type="slidenum">
              <a:rPr lang="en-CA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4</a:t>
            </a:fld>
            <a:endParaRPr lang="en-CA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1418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0E758-A816-458F-94CB-D3D1DDB6BDF3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06565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0E758-A816-458F-94CB-D3D1DDB6BDF3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91433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0E758-A816-458F-94CB-D3D1DDB6BDF3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41802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0E758-A816-458F-94CB-D3D1DDB6BDF3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22425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35372E-FA27-4B3D-9C6C-6F4F8C10CEB9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6613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4573-PBO-LOP-PowerpointTemplate-V1P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352800" y="4752976"/>
            <a:ext cx="8432800" cy="619125"/>
          </a:xfrm>
        </p:spPr>
        <p:txBody>
          <a:bodyPr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352800" y="5534025"/>
            <a:ext cx="8432800" cy="5334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CA"/>
              <a:t>Click to edit Master subtitle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 rot="19718138">
            <a:off x="413949" y="2339696"/>
            <a:ext cx="1136410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3000" b="1" dirty="0">
                <a:solidFill>
                  <a:srgbClr val="FFFFFF">
                    <a:lumMod val="85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EMBARGO</a:t>
            </a:r>
          </a:p>
        </p:txBody>
      </p:sp>
    </p:spTree>
    <p:extLst>
      <p:ext uri="{BB962C8B-B14F-4D97-AF65-F5344CB8AC3E}">
        <p14:creationId xmlns:p14="http://schemas.microsoft.com/office/powerpoint/2010/main" val="397374750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C9E2E0-F1C1-413D-9CE2-D5408F6E3C00}" type="slidenum">
              <a:rPr lang="en-CA">
                <a:solidFill>
                  <a:srgbClr val="000000"/>
                </a:solidFill>
              </a:rPr>
              <a:pPr/>
              <a:t>‹#›</a:t>
            </a:fld>
            <a:endParaRPr lang="en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10587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762001"/>
            <a:ext cx="2743200" cy="5364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62001"/>
            <a:ext cx="8026400" cy="5364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429726-63EA-46AA-985D-8B932BEB5FF1}" type="slidenum">
              <a:rPr lang="en-CA">
                <a:solidFill>
                  <a:srgbClr val="000000"/>
                </a:solidFill>
              </a:rPr>
              <a:pPr/>
              <a:t>‹#›</a:t>
            </a:fld>
            <a:endParaRPr lang="en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123789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4573-PBO-LOP-PowerpointTemplate-V1P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352800" y="4752976"/>
            <a:ext cx="8432800" cy="619125"/>
          </a:xfrm>
        </p:spPr>
        <p:txBody>
          <a:bodyPr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352800" y="5534025"/>
            <a:ext cx="8432800" cy="5334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CA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16707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562600"/>
            <a:ext cx="121920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CA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085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08F8EF-8850-48CF-A074-E85E52675499}" type="slidenum">
              <a:rPr lang="en-CA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037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E4F041-145C-4C75-B805-D296A8C20EDF}" type="slidenum">
              <a:rPr lang="en-CA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89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0A5182-7B11-4B8C-AE62-98AB6D7E8869}" type="slidenum">
              <a:rPr lang="en-CA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492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D53A0C-A3D9-4106-B04D-93268BA3EE4D}" type="slidenum">
              <a:rPr lang="en-CA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5638800"/>
            <a:ext cx="12192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CA" sz="1800" dirty="0">
              <a:solidFill>
                <a:prstClr val="white"/>
              </a:solidFill>
            </a:endParaRPr>
          </a:p>
        </p:txBody>
      </p:sp>
      <p:sp>
        <p:nvSpPr>
          <p:cNvPr id="5" name="Title 7"/>
          <p:cNvSpPr txBox="1">
            <a:spLocks/>
          </p:cNvSpPr>
          <p:nvPr userDrawn="1"/>
        </p:nvSpPr>
        <p:spPr bwMode="auto">
          <a:xfrm>
            <a:off x="1219200" y="6202362"/>
            <a:ext cx="109728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C1940756-7F82-486C-AA68-4AF602402453}" type="slidenum">
              <a:rPr lang="en-CA" sz="2000" kern="0">
                <a:solidFill>
                  <a:srgbClr val="EEECE1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 sz="2000" kern="0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290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638800"/>
            <a:ext cx="12192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CA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04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CB795D-F7C1-43E1-B3E2-8CA50E9DC5D7}" type="slidenum">
              <a:rPr lang="en-CA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899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562600"/>
            <a:ext cx="121920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CA" sz="18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 rot="19718138">
            <a:off x="413949" y="2339696"/>
            <a:ext cx="1136410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3000" b="1" dirty="0">
                <a:solidFill>
                  <a:srgbClr val="FFFFFF">
                    <a:lumMod val="85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EMBARGO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896533" y="6237312"/>
            <a:ext cx="1016000" cy="476250"/>
          </a:xfrm>
        </p:spPr>
        <p:txBody>
          <a:bodyPr/>
          <a:lstStyle>
            <a:lvl1pPr>
              <a:defRPr/>
            </a:lvl1pPr>
          </a:lstStyle>
          <a:p>
            <a:fld id="{5008F8EF-8850-48CF-A074-E85E52675499}" type="slidenum">
              <a:rPr lang="en-CA">
                <a:solidFill>
                  <a:srgbClr val="000000"/>
                </a:solidFill>
              </a:rPr>
              <a:pPr/>
              <a:t>‹#›</a:t>
            </a:fld>
            <a:endParaRPr lang="en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340937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3750C24-DA87-4131-AD2A-5F7A1C6BA69F}" type="slidenum">
              <a:rPr lang="en-CA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077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C9E2E0-F1C1-413D-9CE2-D5408F6E3C00}" type="slidenum">
              <a:rPr lang="en-CA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2339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762001"/>
            <a:ext cx="2743200" cy="5364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62001"/>
            <a:ext cx="8026400" cy="5364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429726-63EA-46AA-985D-8B932BEB5FF1}" type="slidenum">
              <a:rPr lang="en-CA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1013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562600"/>
            <a:ext cx="121920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CA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3067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562600"/>
            <a:ext cx="121920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CA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159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896533" y="6237312"/>
            <a:ext cx="1016000" cy="476250"/>
          </a:xfrm>
        </p:spPr>
        <p:txBody>
          <a:bodyPr/>
          <a:lstStyle>
            <a:lvl1pPr>
              <a:defRPr/>
            </a:lvl1pPr>
          </a:lstStyle>
          <a:p>
            <a:fld id="{5008F8EF-8850-48CF-A074-E85E52675499}" type="slidenum">
              <a:rPr lang="en-CA">
                <a:solidFill>
                  <a:srgbClr val="000000"/>
                </a:solidFill>
              </a:rPr>
              <a:pPr/>
              <a:t>‹#›</a:t>
            </a:fld>
            <a:endParaRPr lang="en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71144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896533" y="6237312"/>
            <a:ext cx="1016000" cy="476250"/>
          </a:xfrm>
        </p:spPr>
        <p:txBody>
          <a:bodyPr/>
          <a:lstStyle>
            <a:lvl1pPr>
              <a:defRPr/>
            </a:lvl1pPr>
          </a:lstStyle>
          <a:p>
            <a:fld id="{C7E4F041-145C-4C75-B805-D296A8C20EDF}" type="slidenum">
              <a:rPr lang="en-CA">
                <a:solidFill>
                  <a:srgbClr val="000000"/>
                </a:solidFill>
              </a:rPr>
              <a:pPr/>
              <a:t>‹#›</a:t>
            </a:fld>
            <a:endParaRPr lang="en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14056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0896533" y="6165304"/>
            <a:ext cx="1016000" cy="476250"/>
          </a:xfrm>
        </p:spPr>
        <p:txBody>
          <a:bodyPr/>
          <a:lstStyle>
            <a:lvl1pPr>
              <a:defRPr/>
            </a:lvl1pPr>
          </a:lstStyle>
          <a:p>
            <a:fld id="{340A5182-7B11-4B8C-AE62-98AB6D7E8869}" type="slidenum">
              <a:rPr lang="en-CA">
                <a:solidFill>
                  <a:srgbClr val="000000"/>
                </a:solidFill>
              </a:rPr>
              <a:pPr/>
              <a:t>‹#›</a:t>
            </a:fld>
            <a:endParaRPr lang="en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15326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800523" y="6093296"/>
            <a:ext cx="1016000" cy="576064"/>
          </a:xfrm>
        </p:spPr>
        <p:txBody>
          <a:bodyPr/>
          <a:lstStyle>
            <a:lvl1pPr>
              <a:defRPr/>
            </a:lvl1pPr>
          </a:lstStyle>
          <a:p>
            <a:fld id="{EED53A0C-A3D9-4106-B04D-93268BA3EE4D}" type="slidenum">
              <a:rPr lang="en-CA">
                <a:solidFill>
                  <a:srgbClr val="000000"/>
                </a:solidFill>
              </a:rPr>
              <a:pPr/>
              <a:t>‹#›</a:t>
            </a:fld>
            <a:endParaRPr lang="en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42820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638800"/>
            <a:ext cx="12192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CA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24871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896533" y="6237312"/>
            <a:ext cx="1016000" cy="476250"/>
          </a:xfrm>
        </p:spPr>
        <p:txBody>
          <a:bodyPr/>
          <a:lstStyle>
            <a:lvl1pPr>
              <a:defRPr/>
            </a:lvl1pPr>
          </a:lstStyle>
          <a:p>
            <a:fld id="{01CB795D-F7C1-43E1-B3E2-8CA50E9DC5D7}" type="slidenum">
              <a:rPr lang="en-CA">
                <a:solidFill>
                  <a:srgbClr val="000000"/>
                </a:solidFill>
              </a:rPr>
              <a:pPr/>
              <a:t>‹#›</a:t>
            </a:fld>
            <a:endParaRPr lang="en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90638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3750C24-DA87-4131-AD2A-5F7A1C6BA69F}" type="slidenum">
              <a:rPr lang="en-CA">
                <a:solidFill>
                  <a:srgbClr val="000000"/>
                </a:solidFill>
              </a:rPr>
              <a:pPr/>
              <a:t>‹#›</a:t>
            </a:fld>
            <a:endParaRPr lang="en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23934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5" descr="4573-PBO-LOP-PowerpointTemplate-V2PP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"/>
            <a:ext cx="1219200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0"/>
            <a:ext cx="109728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6400" y="6102350"/>
            <a:ext cx="101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5159AD-214B-4F69-A21A-6C7598B91E02}" type="slidenum">
              <a:rPr lang="en-C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219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5" descr="4573-PBO-LOP-PowerpointTemplate-V2PP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1"/>
            <a:ext cx="1219200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0"/>
            <a:ext cx="109728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6400" y="6102350"/>
            <a:ext cx="101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5159AD-214B-4F69-A21A-6C7598B91E02}" type="slidenum">
              <a:rPr lang="en-CA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40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hyperlink" Target="http://www.pbo-dpb.gc.ca/fr/blog/news/Fed_Support_Low_Income" TargetMode="External"/><Relationship Id="rId5" Type="http://schemas.openxmlformats.org/officeDocument/2006/relationships/hyperlink" Target="https://www.ontario.ca/fr/page/projet-pilote-portant-sur-le-revenu-de-base" TargetMode="Externa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chart" Target="../charts/chart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tags" Target="../tags/tag20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9" Type="http://schemas.openxmlformats.org/officeDocument/2006/relationships/hyperlink" Target="http://www.pbo-dpb.gc.ca/fr/blog/news/Fed_Support_Low_Incom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pbo-dpb@parl.gc.c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75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28800" y="5687833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</a:pPr>
            <a:r>
              <a:rPr lang="fr-CA" b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Nasreddine Ammar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</a:pPr>
            <a:r>
              <a:rPr lang="fr-CA" b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>
          <a:xfrm>
            <a:off x="1981200" y="4191001"/>
            <a:ext cx="8534400" cy="619125"/>
          </a:xfrm>
        </p:spPr>
        <p:txBody>
          <a:bodyPr>
            <a:normAutofit fontScale="90000"/>
          </a:bodyPr>
          <a:lstStyle/>
          <a:p>
            <a:r>
              <a:rPr lang="fr-CA" sz="2200" b="1" dirty="0">
                <a:solidFill>
                  <a:schemeClr val="tx2">
                    <a:lumMod val="75000"/>
                  </a:schemeClr>
                </a:solidFill>
              </a:rPr>
              <a:t>Exposé technique </a:t>
            </a:r>
            <a:br>
              <a:rPr lang="fr-CA" sz="2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fr-CA" sz="2200" b="1" dirty="0">
                <a:solidFill>
                  <a:schemeClr val="tx2">
                    <a:lumMod val="75000"/>
                  </a:schemeClr>
                </a:solidFill>
              </a:rPr>
              <a:t>17 avril 2018</a:t>
            </a:r>
            <a:br>
              <a:rPr lang="fr-CA" sz="2800" b="1" dirty="0">
                <a:solidFill>
                  <a:schemeClr val="tx2">
                    <a:lumMod val="75000"/>
                  </a:schemeClr>
                </a:solidFill>
              </a:rPr>
            </a:br>
            <a:endParaRPr lang="fr-CA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  <p:custDataLst>
              <p:tags r:id="rId3"/>
            </p:custDataLst>
          </p:nvPr>
        </p:nvSpPr>
        <p:spPr>
          <a:xfrm rot="10800000" flipH="1" flipV="1">
            <a:off x="2619375" y="2819400"/>
            <a:ext cx="7296149" cy="7620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fr-CA" b="1" dirty="0">
                <a:solidFill>
                  <a:schemeClr val="tx2">
                    <a:lumMod val="75000"/>
                  </a:schemeClr>
                </a:solidFill>
              </a:rPr>
              <a:t>Estimation du coût d’un programme national de revenu de base garanti fondé sur le modèle de revenu de base de l’Ontario</a:t>
            </a:r>
          </a:p>
        </p:txBody>
      </p:sp>
    </p:spTree>
    <p:extLst>
      <p:ext uri="{BB962C8B-B14F-4D97-AF65-F5344CB8AC3E}">
        <p14:creationId xmlns:p14="http://schemas.microsoft.com/office/powerpoint/2010/main" val="1321507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276599" y="762001"/>
            <a:ext cx="5629275" cy="495299"/>
          </a:xfrm>
          <a:prstGeom prst="rect">
            <a:avLst/>
          </a:prstGeom>
        </p:spPr>
        <p:txBody>
          <a:bodyPr anchor="b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233A7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fr-CA" sz="3200" dirty="0">
                <a:solidFill>
                  <a:srgbClr val="1F497D">
                    <a:lumMod val="75000"/>
                  </a:srgbClr>
                </a:solidFill>
              </a:rPr>
              <a:t>Structure de la présentation</a:t>
            </a:r>
          </a:p>
        </p:txBody>
      </p:sp>
      <p:sp>
        <p:nvSpPr>
          <p:cNvPr id="5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826580" y="1447800"/>
            <a:ext cx="8517569" cy="386715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AutoNum type="alphaUcPeriod"/>
            </a:pPr>
            <a:r>
              <a:rPr lang="fr-CA" sz="2400" b="1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Introduction</a:t>
            </a:r>
          </a:p>
          <a:p>
            <a:pPr>
              <a:lnSpc>
                <a:spcPct val="150000"/>
              </a:lnSpc>
              <a:buFont typeface="Wingdings" pitchFamily="2" charset="2"/>
              <a:buAutoNum type="alphaUcPeriod"/>
            </a:pPr>
            <a:r>
              <a:rPr lang="fr-CA" sz="2400" b="1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Contexte : le projet pilote de revenu de base en Ontario</a:t>
            </a:r>
          </a:p>
          <a:p>
            <a:pPr>
              <a:lnSpc>
                <a:spcPct val="150000"/>
              </a:lnSpc>
              <a:buFont typeface="Wingdings" pitchFamily="2" charset="2"/>
              <a:buAutoNum type="alphaUcPeriod"/>
            </a:pPr>
            <a:r>
              <a:rPr lang="fr-CA" sz="2400" b="1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Méthodologie</a:t>
            </a:r>
          </a:p>
          <a:p>
            <a:pPr>
              <a:lnSpc>
                <a:spcPct val="150000"/>
              </a:lnSpc>
              <a:buFont typeface="Wingdings" pitchFamily="2" charset="2"/>
              <a:buAutoNum type="alphaUcPeriod"/>
            </a:pPr>
            <a:r>
              <a:rPr lang="fr-CA" sz="2400" b="1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Coût d’un programme de revenu de base garanti</a:t>
            </a:r>
          </a:p>
          <a:p>
            <a:pPr>
              <a:lnSpc>
                <a:spcPct val="150000"/>
              </a:lnSpc>
              <a:buFont typeface="Wingdings" pitchFamily="2" charset="2"/>
              <a:buAutoNum type="alphaUcPeriod"/>
            </a:pPr>
            <a:r>
              <a:rPr lang="fr-CA" sz="2400" b="1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Comparaison du coût d’un programme de RBG à l’aide fédérale actuellement accordée aux personnes à faible revenu</a:t>
            </a:r>
          </a:p>
          <a:p>
            <a:pPr>
              <a:lnSpc>
                <a:spcPct val="150000"/>
              </a:lnSpc>
              <a:buFont typeface="Wingdings" pitchFamily="2" charset="2"/>
              <a:buAutoNum type="alphaUcPeriod"/>
            </a:pPr>
            <a:r>
              <a:rPr lang="fr-CA" sz="2400" b="1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Conclusion et discussion</a:t>
            </a:r>
          </a:p>
        </p:txBody>
      </p:sp>
      <p:sp>
        <p:nvSpPr>
          <p:cNvPr id="2" name="TextBox 1"/>
          <p:cNvSpPr txBox="1"/>
          <p:nvPr>
            <p:custDataLst>
              <p:tags r:id="rId3"/>
            </p:custDataLst>
          </p:nvPr>
        </p:nvSpPr>
        <p:spPr>
          <a:xfrm>
            <a:off x="1524000" y="0"/>
            <a:ext cx="381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fr-CA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2088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6247A-F17C-492C-8C53-25F8C0E5DE7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10170" y="752716"/>
            <a:ext cx="10759284" cy="655638"/>
          </a:xfrm>
          <a:prstGeom prst="rect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CA" sz="3600" b="1" kern="0" dirty="0">
                <a:solidFill>
                  <a:schemeClr val="tx2">
                    <a:lumMod val="75000"/>
                  </a:schemeClr>
                </a:solidFill>
              </a:rPr>
              <a:t>Introduction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BCCD21-109A-485E-9A1A-D8A834231A4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10170" y="1720840"/>
            <a:ext cx="10759284" cy="46198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fr-CA" dirty="0">
                <a:solidFill>
                  <a:prstClr val="black"/>
                </a:solidFill>
              </a:rPr>
              <a:t>Le présent rapport a été préparé à la demande de l’honorable Pierre Poilievre (Carleton, PCC). Son but est :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fr-CA" dirty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prstClr val="black"/>
                </a:solidFill>
              </a:rPr>
              <a:t>d’</a:t>
            </a:r>
            <a:r>
              <a:rPr lang="fr-CA" b="1" dirty="0">
                <a:solidFill>
                  <a:prstClr val="black"/>
                </a:solidFill>
              </a:rPr>
              <a:t>évaluer le coût associé à l’établissement d’un programme national de revenu de base garanti (RBG)</a:t>
            </a:r>
            <a:r>
              <a:rPr lang="fr-CA" dirty="0">
                <a:solidFill>
                  <a:prstClr val="black"/>
                </a:solidFill>
              </a:rPr>
              <a:t>.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CA" dirty="0">
                <a:solidFill>
                  <a:prstClr val="black"/>
                </a:solidFill>
              </a:rPr>
              <a:t>Le DPB a utilisé les mêmes paramètres politiques que le </a:t>
            </a:r>
            <a:r>
              <a:rPr lang="fr-CA" b="1" dirty="0">
                <a:solidFill>
                  <a:prstClr val="black"/>
                </a:solidFill>
              </a:rPr>
              <a:t>projet pilote de revenu de base en Ontario</a:t>
            </a:r>
            <a:r>
              <a:rPr lang="fr-CA" dirty="0">
                <a:solidFill>
                  <a:prstClr val="black"/>
                </a:solidFill>
              </a:rPr>
              <a:t>, les appliquant à l’échelle du pays afin d’estimer le coût d’un programme de RBG : </a:t>
            </a:r>
            <a:r>
              <a:rPr lang="fr-CA" b="1" dirty="0">
                <a:solidFill>
                  <a:prstClr val="black"/>
                </a:solidFill>
                <a:hlinkClick r:id="rId5"/>
              </a:rPr>
              <a:t>https://www.ontario.ca/fr/page/projet-pilote-portant-sur-le-revenu-de-base</a:t>
            </a:r>
            <a:r>
              <a:rPr lang="fr-CA" b="1" dirty="0">
                <a:solidFill>
                  <a:prstClr val="black"/>
                </a:solidFill>
              </a:rPr>
              <a:t>   </a:t>
            </a:r>
          </a:p>
          <a:p>
            <a:pPr lvl="1">
              <a:lnSpc>
                <a:spcPct val="150000"/>
              </a:lnSpc>
            </a:pPr>
            <a:endParaRPr lang="fr-CA" b="1" dirty="0">
              <a:solidFill>
                <a:prstClr val="black"/>
              </a:solidFill>
            </a:endParaRP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CA" dirty="0">
                <a:solidFill>
                  <a:prstClr val="black"/>
                </a:solidFill>
              </a:rPr>
              <a:t>Le DPB a comparé ces estimations </a:t>
            </a:r>
            <a:r>
              <a:rPr lang="fr-CA" b="1" dirty="0">
                <a:solidFill>
                  <a:prstClr val="black"/>
                </a:solidFill>
              </a:rPr>
              <a:t>à l’aide fédérale actuellement accordée aux personnes et aux familles à faible revenu.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CA" b="1" dirty="0">
                <a:solidFill>
                  <a:prstClr val="black"/>
                </a:solidFill>
              </a:rPr>
              <a:t>Bureau du directeur parlementaire du budget, 2017, </a:t>
            </a:r>
            <a:r>
              <a:rPr lang="fr-CA" b="1" i="1" dirty="0">
                <a:solidFill>
                  <a:prstClr val="black"/>
                </a:solidFill>
              </a:rPr>
              <a:t>Aide fédérale accordée aux personnes et aux familles à faible revenu</a:t>
            </a:r>
            <a:r>
              <a:rPr lang="fr-CA" b="1" dirty="0">
                <a:solidFill>
                  <a:prstClr val="black"/>
                </a:solidFill>
              </a:rPr>
              <a:t>, situé à l’adresse suivante: </a:t>
            </a:r>
            <a:r>
              <a:rPr lang="fr-CA" b="1" dirty="0">
                <a:solidFill>
                  <a:prstClr val="black"/>
                </a:solidFill>
                <a:hlinkClick r:id="rId6"/>
              </a:rPr>
              <a:t>http://www.pbo-dpb.gc.ca/fr/blog/news/Fed_Support_Low_Income</a:t>
            </a:r>
            <a:r>
              <a:rPr lang="fr-CA" b="1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565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1009356" y="6503831"/>
            <a:ext cx="802034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400"/>
              </a:spcBef>
              <a:tabLst>
                <a:tab pos="571500" algn="l"/>
              </a:tabLst>
            </a:pPr>
            <a:r>
              <a:rPr lang="fr-CA" sz="1100" dirty="0">
                <a:solidFill>
                  <a:prstClr val="black"/>
                </a:solidFill>
                <a:latin typeface="Segoe UI"/>
                <a:ea typeface="Times New Roman"/>
                <a:cs typeface="Times New Roman"/>
              </a:rPr>
              <a:t>Sources : calculs du DPB fondés sur les paramètres du projet pilote en Ontario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5E5EBF8-BAAE-4A9C-A976-87840CC16675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38175" y="752716"/>
            <a:ext cx="10915650" cy="655638"/>
          </a:xfrm>
          <a:prstGeom prst="rect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9pPr>
          </a:lstStyle>
          <a:p>
            <a:pPr lvl="0" algn="ctr"/>
            <a:r>
              <a:rPr lang="fr-CA" sz="3600" b="1" kern="0" dirty="0">
                <a:solidFill>
                  <a:srgbClr val="1F497D">
                    <a:lumMod val="75000"/>
                  </a:srgbClr>
                </a:solidFill>
              </a:rPr>
              <a:t>Contexte : le projet pilote de revenu de base en Ontario</a:t>
            </a:r>
            <a:endParaRPr kumimoji="0" lang="fr-CA" sz="3600" b="1" i="0" u="none" strike="noStrike" kern="0" cap="none" spc="0" normalizeH="0" baseline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2DFAD3B-1F43-473F-A368-39CC2B8B50A0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05210186"/>
              </p:ext>
            </p:extLst>
          </p:nvPr>
        </p:nvGraphicFramePr>
        <p:xfrm>
          <a:off x="647215" y="1679121"/>
          <a:ext cx="7666791" cy="4824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ED32519-50CC-4DF1-B0B0-DAB3116A159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314006" y="2229729"/>
            <a:ext cx="37827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CA" dirty="0"/>
              <a:t>Les participants doivent avoir entre 18 et 64 ans sur la durée du projet.</a:t>
            </a:r>
          </a:p>
          <a:p>
            <a:pPr marL="285750" indent="-285750">
              <a:buFontTx/>
              <a:buChar char="-"/>
            </a:pPr>
            <a:endParaRPr lang="fr-CA" dirty="0"/>
          </a:p>
          <a:p>
            <a:pPr marL="285750" indent="-285750">
              <a:buFontTx/>
              <a:buChar char="-"/>
            </a:pPr>
            <a:r>
              <a:rPr lang="fr-CA" dirty="0"/>
              <a:t>Les personnes handicapées sont également admissibles à un supplément mensuel de 500 $.</a:t>
            </a:r>
          </a:p>
          <a:p>
            <a:pPr marL="285750" indent="-285750">
              <a:buFontTx/>
              <a:buChar char="-"/>
            </a:pPr>
            <a:endParaRPr lang="fr-CA" dirty="0"/>
          </a:p>
          <a:p>
            <a:pPr marL="285750" indent="-285750">
              <a:buFontTx/>
              <a:buChar char="-"/>
            </a:pPr>
            <a:r>
              <a:rPr lang="fr-CA" dirty="0"/>
              <a:t>Le programme de </a:t>
            </a:r>
            <a:r>
              <a:rPr lang="fr-CA" dirty="0">
                <a:solidFill>
                  <a:prstClr val="black"/>
                </a:solidFill>
              </a:rPr>
              <a:t>RBG</a:t>
            </a:r>
            <a:r>
              <a:rPr lang="fr-CA" dirty="0"/>
              <a:t> ne remplace ni la SV, ni le SRG pour les personnes âgées.</a:t>
            </a:r>
          </a:p>
          <a:p>
            <a:pPr marL="285750" indent="-285750">
              <a:buFontTx/>
              <a:buChar char="-"/>
            </a:pPr>
            <a:endParaRPr lang="fr-CA" dirty="0"/>
          </a:p>
          <a:p>
            <a:pPr marL="285750" indent="-285750">
              <a:buFontTx/>
              <a:buChar char="-"/>
            </a:pPr>
            <a:r>
              <a:rPr lang="fr-CA" dirty="0"/>
              <a:t>Le programme de </a:t>
            </a:r>
            <a:r>
              <a:rPr lang="fr-CA" dirty="0">
                <a:solidFill>
                  <a:prstClr val="black"/>
                </a:solidFill>
              </a:rPr>
              <a:t>RBG</a:t>
            </a:r>
            <a:r>
              <a:rPr lang="fr-CA" dirty="0"/>
              <a:t> ne remplace pas les prestations pour enfants.</a:t>
            </a:r>
          </a:p>
          <a:p>
            <a:pPr marL="285750" indent="-285750">
              <a:buFontTx/>
              <a:buChar char="-"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3557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10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66058-A025-4B42-9009-59F6AF8AD814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10170" y="752716"/>
            <a:ext cx="10759284" cy="655638"/>
          </a:xfrm>
          <a:prstGeom prst="rect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CA" sz="3600" b="1" kern="0" dirty="0">
                <a:solidFill>
                  <a:schemeClr val="tx2">
                    <a:lumMod val="75000"/>
                  </a:schemeClr>
                </a:solidFill>
              </a:rPr>
              <a:t>Méthodologie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A72C7E-D350-46CD-B784-429DE671367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64958" y="1687620"/>
            <a:ext cx="108497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CA" b="1" dirty="0">
                <a:solidFill>
                  <a:schemeClr val="tx2">
                    <a:lumMod val="75000"/>
                  </a:schemeClr>
                </a:solidFill>
              </a:rPr>
              <a:t>Le DPB emploie le modèle BD/MSPS de Statistique Canada, une base de données statistiques représentant les particuliers canadiens dans leur contexte familial.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La </a:t>
            </a:r>
            <a:r>
              <a:rPr lang="fr-CA" b="1" dirty="0"/>
              <a:t>famille nucléaire </a:t>
            </a:r>
            <a:r>
              <a:rPr lang="fr-CA" dirty="0"/>
              <a:t>(conjointes et conjoints, parents seuls et enfants jamais mariés de moins de 18 ans) est l’unité familiale reconnue par l’Agence du revenu du Canada aux fins des déclarations d’impôt.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Le </a:t>
            </a:r>
            <a:r>
              <a:rPr lang="fr-CA" b="1" dirty="0"/>
              <a:t>revenu net </a:t>
            </a:r>
            <a:r>
              <a:rPr lang="fr-CA" dirty="0"/>
              <a:t>représente une approximation du revenu gagné tel que défini dans le modèle de programme de </a:t>
            </a:r>
            <a:r>
              <a:rPr lang="fr-CA" dirty="0">
                <a:solidFill>
                  <a:prstClr val="black"/>
                </a:solidFill>
              </a:rPr>
              <a:t>RBG</a:t>
            </a:r>
            <a:r>
              <a:rPr lang="fr-CA" dirty="0"/>
              <a:t> en Ontario.</a:t>
            </a:r>
          </a:p>
          <a:p>
            <a:endParaRPr lang="fr-CA" dirty="0"/>
          </a:p>
          <a:p>
            <a:pPr marL="342900" indent="-342900">
              <a:buFont typeface="+mj-lt"/>
              <a:buAutoNum type="arabicPeriod" startAt="2"/>
            </a:pPr>
            <a:r>
              <a:rPr lang="fr-CA" b="1" dirty="0">
                <a:solidFill>
                  <a:schemeClr val="tx2">
                    <a:lumMod val="75000"/>
                  </a:schemeClr>
                </a:solidFill>
              </a:rPr>
              <a:t>Limitations du modèle BD/MSPS (version 26.0)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Les données dans la base de données excluent les territoires, les personnes vivant dans les réserves et les membres des forces armées qui vivent en caserne (+).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Le modèle BD/MSPS est un modèle comptable statique (+/-).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Le nombre de personnes handicapées est potentiellement sous-estimé (+).</a:t>
            </a:r>
          </a:p>
          <a:p>
            <a:endParaRPr lang="fr-CA" dirty="0"/>
          </a:p>
          <a:p>
            <a:pPr marL="342900" indent="-342900">
              <a:buFont typeface="+mj-lt"/>
              <a:buAutoNum type="arabicPeriod" startAt="3"/>
            </a:pPr>
            <a:r>
              <a:rPr lang="fr-CA" b="1" dirty="0">
                <a:solidFill>
                  <a:schemeClr val="tx2">
                    <a:lumMod val="75000"/>
                  </a:schemeClr>
                </a:solidFill>
              </a:rPr>
              <a:t>Limitations du modèle estimé 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dirty="0"/>
              <a:t>Le fait que la ligne de la pauvreté varie d’une province à l’autre n’a pas été pris en compte.</a:t>
            </a:r>
          </a:p>
        </p:txBody>
      </p:sp>
    </p:spTree>
    <p:extLst>
      <p:ext uri="{BB962C8B-B14F-4D97-AF65-F5344CB8AC3E}">
        <p14:creationId xmlns:p14="http://schemas.microsoft.com/office/powerpoint/2010/main" val="228841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8E82A-6D02-4059-8CC1-AC84E08556A9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10170" y="752716"/>
            <a:ext cx="10759284" cy="655638"/>
          </a:xfrm>
          <a:prstGeom prst="rect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CA" sz="3600" b="1" kern="0" dirty="0">
                <a:solidFill>
                  <a:srgbClr val="1F497D">
                    <a:lumMod val="75000"/>
                  </a:srgbClr>
                </a:solidFill>
              </a:rPr>
              <a:t>Coût d’un programme de revenu de base garanti</a:t>
            </a:r>
            <a:endParaRPr lang="fr-CA" sz="3600" b="1" kern="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8727565-C62C-4CDD-8F5A-AF50CAE09AEF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24223591"/>
              </p:ext>
            </p:extLst>
          </p:nvPr>
        </p:nvGraphicFramePr>
        <p:xfrm>
          <a:off x="1450666" y="1933984"/>
          <a:ext cx="8707079" cy="35262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3283">
                  <a:extLst>
                    <a:ext uri="{9D8B030D-6E8A-4147-A177-3AD203B41FA5}">
                      <a16:colId xmlns:a16="http://schemas.microsoft.com/office/drawing/2014/main" val="3744725231"/>
                    </a:ext>
                  </a:extLst>
                </a:gridCol>
                <a:gridCol w="1043426">
                  <a:extLst>
                    <a:ext uri="{9D8B030D-6E8A-4147-A177-3AD203B41FA5}">
                      <a16:colId xmlns:a16="http://schemas.microsoft.com/office/drawing/2014/main" val="1390945463"/>
                    </a:ext>
                  </a:extLst>
                </a:gridCol>
                <a:gridCol w="1121963">
                  <a:extLst>
                    <a:ext uri="{9D8B030D-6E8A-4147-A177-3AD203B41FA5}">
                      <a16:colId xmlns:a16="http://schemas.microsoft.com/office/drawing/2014/main" val="2960581513"/>
                    </a:ext>
                  </a:extLst>
                </a:gridCol>
                <a:gridCol w="1469771">
                  <a:extLst>
                    <a:ext uri="{9D8B030D-6E8A-4147-A177-3AD203B41FA5}">
                      <a16:colId xmlns:a16="http://schemas.microsoft.com/office/drawing/2014/main" val="1413521937"/>
                    </a:ext>
                  </a:extLst>
                </a:gridCol>
                <a:gridCol w="1034094">
                  <a:extLst>
                    <a:ext uri="{9D8B030D-6E8A-4147-A177-3AD203B41FA5}">
                      <a16:colId xmlns:a16="http://schemas.microsoft.com/office/drawing/2014/main" val="1452991143"/>
                    </a:ext>
                  </a:extLst>
                </a:gridCol>
                <a:gridCol w="1174542">
                  <a:extLst>
                    <a:ext uri="{9D8B030D-6E8A-4147-A177-3AD203B41FA5}">
                      <a16:colId xmlns:a16="http://schemas.microsoft.com/office/drawing/2014/main" val="1787034803"/>
                    </a:ext>
                  </a:extLst>
                </a:gridCol>
              </a:tblGrid>
              <a:tr h="447272">
                <a:tc>
                  <a:txBody>
                    <a:bodyPr/>
                    <a:lstStyle/>
                    <a:p>
                      <a:pPr marL="571500" indent="-57150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571500" algn="l"/>
                          <a:tab pos="571500" algn="l"/>
                        </a:tabLst>
                      </a:pPr>
                      <a:r>
                        <a:rPr lang="fr-CA" sz="1400" noProof="0" dirty="0">
                          <a:effectLst/>
                        </a:rPr>
                        <a:t> </a:t>
                      </a:r>
                      <a:endParaRPr lang="fr-CA" sz="1400" noProof="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41" marR="35941" marT="0" marB="0"/>
                </a:tc>
                <a:tc>
                  <a:txBody>
                    <a:bodyPr/>
                    <a:lstStyle/>
                    <a:p>
                      <a:pPr marL="571500" indent="-571500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571500" algn="l"/>
                          <a:tab pos="571500" algn="l"/>
                        </a:tabLst>
                      </a:pPr>
                      <a:r>
                        <a:rPr lang="fr-CA" sz="1400" noProof="0" dirty="0">
                          <a:effectLst/>
                        </a:rPr>
                        <a:t>2018-2019</a:t>
                      </a:r>
                      <a:endParaRPr lang="fr-CA" sz="1400" noProof="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41" marR="35941" marT="0" marB="0"/>
                </a:tc>
                <a:tc>
                  <a:txBody>
                    <a:bodyPr/>
                    <a:lstStyle/>
                    <a:p>
                      <a:pPr marL="571500" indent="-571500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571500" algn="l"/>
                          <a:tab pos="571500" algn="l"/>
                        </a:tabLst>
                      </a:pPr>
                      <a:r>
                        <a:rPr lang="fr-CA" sz="1400" noProof="0" dirty="0">
                          <a:effectLst/>
                        </a:rPr>
                        <a:t>2019-2020</a:t>
                      </a:r>
                      <a:endParaRPr lang="fr-CA" sz="1400" noProof="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41" marR="35941" marT="0" marB="0"/>
                </a:tc>
                <a:tc>
                  <a:txBody>
                    <a:bodyPr/>
                    <a:lstStyle/>
                    <a:p>
                      <a:pPr marL="571500" indent="-571500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571500" algn="l"/>
                          <a:tab pos="571500" algn="l"/>
                        </a:tabLst>
                      </a:pPr>
                      <a:r>
                        <a:rPr lang="fr-CA" sz="1400" noProof="0" dirty="0">
                          <a:effectLst/>
                        </a:rPr>
                        <a:t>2020-2021</a:t>
                      </a:r>
                      <a:endParaRPr lang="fr-CA" sz="1400" noProof="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41" marR="35941" marT="0" marB="0"/>
                </a:tc>
                <a:tc>
                  <a:txBody>
                    <a:bodyPr/>
                    <a:lstStyle/>
                    <a:p>
                      <a:pPr marL="571500" indent="-571500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571500" algn="l"/>
                          <a:tab pos="571500" algn="l"/>
                        </a:tabLst>
                      </a:pPr>
                      <a:r>
                        <a:rPr lang="fr-CA" sz="1400" noProof="0" dirty="0">
                          <a:effectLst/>
                        </a:rPr>
                        <a:t>2021-2022</a:t>
                      </a:r>
                      <a:endParaRPr lang="fr-CA" sz="1400" noProof="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41" marR="35941" marT="0" marB="0"/>
                </a:tc>
                <a:tc>
                  <a:txBody>
                    <a:bodyPr/>
                    <a:lstStyle/>
                    <a:p>
                      <a:pPr marL="571500" indent="-571500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571500" algn="l"/>
                          <a:tab pos="571500" algn="l"/>
                        </a:tabLst>
                      </a:pPr>
                      <a:r>
                        <a:rPr lang="fr-CA" sz="1400" noProof="0" dirty="0">
                          <a:effectLst/>
                        </a:rPr>
                        <a:t>2022-2023</a:t>
                      </a:r>
                      <a:endParaRPr lang="fr-CA" sz="1400" noProof="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41" marR="35941" marT="0" marB="0"/>
                </a:tc>
                <a:extLst>
                  <a:ext uri="{0D108BD9-81ED-4DB2-BD59-A6C34878D82A}">
                    <a16:rowId xmlns:a16="http://schemas.microsoft.com/office/drawing/2014/main" val="2275933845"/>
                  </a:ext>
                </a:extLst>
              </a:tr>
              <a:tr h="625605">
                <a:tc>
                  <a:txBody>
                    <a:bodyPr/>
                    <a:lstStyle/>
                    <a:p>
                      <a:pPr marL="571500" indent="-571500" algn="l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571500" algn="l"/>
                          <a:tab pos="571500" algn="l"/>
                        </a:tabLst>
                      </a:pPr>
                      <a:r>
                        <a:rPr lang="fr-CA" sz="1400" noProof="0" dirty="0">
                          <a:effectLst/>
                        </a:rPr>
                        <a:t>Coût de base du programme (millions de dollars)</a:t>
                      </a:r>
                      <a:endParaRPr lang="fr-CA" sz="1400" noProof="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41" marR="3594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fr-CA" sz="1400" noProof="0" dirty="0">
                          <a:effectLst/>
                        </a:rPr>
                        <a:t>72 822</a:t>
                      </a:r>
                      <a:endParaRPr lang="fr-CA" sz="1400" noProof="0" dirty="0">
                        <a:effectLst/>
                        <a:latin typeface="Segoe UI Semibold" panose="020B07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41" marR="3594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fr-CA" sz="1400" noProof="0" dirty="0">
                          <a:effectLst/>
                        </a:rPr>
                        <a:t>73 496</a:t>
                      </a:r>
                      <a:endParaRPr lang="fr-CA" sz="1400" noProof="0" dirty="0">
                        <a:effectLst/>
                        <a:latin typeface="Segoe UI Semibold" panose="020B07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41" marR="3594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fr-CA" sz="1400" noProof="0" dirty="0">
                          <a:effectLst/>
                        </a:rPr>
                        <a:t>74 172</a:t>
                      </a:r>
                      <a:endParaRPr lang="fr-CA" sz="1400" noProof="0" dirty="0">
                        <a:effectLst/>
                        <a:latin typeface="Segoe UI Semibold" panose="020B07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41" marR="3594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fr-CA" sz="1400" noProof="0" dirty="0">
                          <a:effectLst/>
                        </a:rPr>
                        <a:t>75 039</a:t>
                      </a:r>
                      <a:endParaRPr lang="fr-CA" sz="1400" noProof="0" dirty="0">
                        <a:effectLst/>
                        <a:latin typeface="Segoe UI Semibold" panose="020B07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41" marR="3594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fr-CA" sz="1400" noProof="0" dirty="0">
                          <a:effectLst/>
                        </a:rPr>
                        <a:t>75 992</a:t>
                      </a:r>
                      <a:endParaRPr lang="fr-CA" sz="1400" noProof="0" dirty="0">
                        <a:effectLst/>
                        <a:latin typeface="Segoe UI Semibold" panose="020B07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41" marR="35941" marT="0" marB="0"/>
                </a:tc>
                <a:extLst>
                  <a:ext uri="{0D108BD9-81ED-4DB2-BD59-A6C34878D82A}">
                    <a16:rowId xmlns:a16="http://schemas.microsoft.com/office/drawing/2014/main" val="1739382387"/>
                  </a:ext>
                </a:extLst>
              </a:tr>
              <a:tr h="633760">
                <a:tc>
                  <a:txBody>
                    <a:bodyPr/>
                    <a:lstStyle/>
                    <a:p>
                      <a:pPr marL="571500" indent="-571500" algn="l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fr-CA" sz="1400" noProof="0" dirty="0">
                          <a:effectLst/>
                        </a:rPr>
                        <a:t>Nombre de prestataires potentiels (milliers de personnes)</a:t>
                      </a:r>
                      <a:endParaRPr lang="fr-CA" sz="1400" noProof="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41" marR="3594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fr-CA" sz="1400" noProof="0" dirty="0">
                          <a:effectLst/>
                        </a:rPr>
                        <a:t>7 730</a:t>
                      </a:r>
                      <a:endParaRPr lang="fr-CA" sz="1400" noProof="0" dirty="0">
                        <a:effectLst/>
                        <a:latin typeface="Segoe UI Semibold" panose="020B07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41" marR="3594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fr-CA" sz="1400" noProof="0" dirty="0">
                          <a:effectLst/>
                        </a:rPr>
                        <a:t>7 657</a:t>
                      </a:r>
                      <a:endParaRPr lang="fr-CA" sz="1400" noProof="0" dirty="0">
                        <a:effectLst/>
                        <a:latin typeface="Segoe UI Semibold" panose="020B07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41" marR="3594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fr-CA" sz="1400" noProof="0" dirty="0">
                          <a:effectLst/>
                        </a:rPr>
                        <a:t>7 587</a:t>
                      </a:r>
                      <a:endParaRPr lang="fr-CA" sz="1400" noProof="0" dirty="0">
                        <a:effectLst/>
                        <a:latin typeface="Segoe UI Semibold" panose="020B07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41" marR="3594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fr-CA" sz="1400" noProof="0" dirty="0">
                          <a:effectLst/>
                        </a:rPr>
                        <a:t>7 528</a:t>
                      </a:r>
                      <a:endParaRPr lang="fr-CA" sz="1400" noProof="0" dirty="0">
                        <a:effectLst/>
                        <a:latin typeface="Segoe UI Semibold" panose="020B07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41" marR="3594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fr-CA" sz="1400" noProof="0" dirty="0">
                          <a:effectLst/>
                        </a:rPr>
                        <a:t>7 473</a:t>
                      </a:r>
                      <a:endParaRPr lang="fr-CA" sz="1400" noProof="0" dirty="0">
                        <a:effectLst/>
                        <a:latin typeface="Segoe UI Semibold" panose="020B07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41" marR="35941" marT="0" marB="0"/>
                </a:tc>
                <a:extLst>
                  <a:ext uri="{0D108BD9-81ED-4DB2-BD59-A6C34878D82A}">
                    <a16:rowId xmlns:a16="http://schemas.microsoft.com/office/drawing/2014/main" val="265566829"/>
                  </a:ext>
                </a:extLst>
              </a:tr>
              <a:tr h="492532">
                <a:tc>
                  <a:txBody>
                    <a:bodyPr/>
                    <a:lstStyle/>
                    <a:p>
                      <a:pPr marL="571500" indent="-571500" algn="l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571500" algn="l"/>
                          <a:tab pos="571500" algn="l"/>
                        </a:tabLst>
                      </a:pPr>
                      <a:r>
                        <a:rPr lang="fr-CA" sz="1400" noProof="0" dirty="0">
                          <a:effectLst/>
                        </a:rPr>
                        <a:t>Coût de base par personne (dollars)</a:t>
                      </a:r>
                      <a:endParaRPr lang="fr-CA" sz="1400" noProof="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41" marR="3594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fr-CA" sz="1400" noProof="0" dirty="0">
                          <a:effectLst/>
                        </a:rPr>
                        <a:t>9 421</a:t>
                      </a:r>
                      <a:endParaRPr lang="fr-CA" sz="1400" noProof="0" dirty="0">
                        <a:effectLst/>
                        <a:latin typeface="Segoe UI Semibold" panose="020B07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41" marR="3594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fr-CA" sz="1400" noProof="0" dirty="0">
                          <a:effectLst/>
                        </a:rPr>
                        <a:t>9 598</a:t>
                      </a:r>
                      <a:endParaRPr lang="fr-CA" sz="1400" noProof="0" dirty="0">
                        <a:effectLst/>
                        <a:latin typeface="Segoe UI Semibold" panose="020B07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41" marR="3594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fr-CA" sz="1400" noProof="0" dirty="0">
                          <a:effectLst/>
                        </a:rPr>
                        <a:t>9 776</a:t>
                      </a:r>
                      <a:endParaRPr lang="fr-CA" sz="1400" noProof="0" dirty="0">
                        <a:effectLst/>
                        <a:latin typeface="Segoe UI Semibold" panose="020B07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41" marR="3594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fr-CA" sz="1400" noProof="0" dirty="0">
                          <a:effectLst/>
                        </a:rPr>
                        <a:t>9 968</a:t>
                      </a:r>
                      <a:endParaRPr lang="fr-CA" sz="1400" noProof="0" dirty="0">
                        <a:effectLst/>
                        <a:latin typeface="Segoe UI Semibold" panose="020B07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41" marR="3594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fr-CA" sz="1400" noProof="0" dirty="0">
                          <a:effectLst/>
                        </a:rPr>
                        <a:t>10 169</a:t>
                      </a:r>
                      <a:endParaRPr lang="fr-CA" sz="1400" noProof="0" dirty="0">
                        <a:effectLst/>
                        <a:latin typeface="Segoe UI Semibold" panose="020B07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41" marR="35941" marT="0" marB="0"/>
                </a:tc>
                <a:extLst>
                  <a:ext uri="{0D108BD9-81ED-4DB2-BD59-A6C34878D82A}">
                    <a16:rowId xmlns:a16="http://schemas.microsoft.com/office/drawing/2014/main" val="2351207855"/>
                  </a:ext>
                </a:extLst>
              </a:tr>
              <a:tr h="595922">
                <a:tc>
                  <a:txBody>
                    <a:bodyPr/>
                    <a:lstStyle/>
                    <a:p>
                      <a:pPr marL="571500" indent="-571500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fr-CA" sz="14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Coût supplémentaire lié à l’invalidité </a:t>
                      </a:r>
                      <a:r>
                        <a:rPr lang="fr-CA" sz="1400" noProof="0" dirty="0">
                          <a:effectLst/>
                        </a:rPr>
                        <a:t>(millions de dollars)</a:t>
                      </a:r>
                      <a:endParaRPr lang="fr-CA" sz="14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fr-CA" sz="14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3 194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fr-CA" sz="14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3 265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fr-CA" sz="14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3 336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fr-CA" sz="14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3 405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fr-CA" sz="14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3 471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9364052"/>
                  </a:ext>
                </a:extLst>
              </a:tr>
              <a:tr h="731123">
                <a:tc>
                  <a:txBody>
                    <a:bodyPr/>
                    <a:lstStyle/>
                    <a:p>
                      <a:pPr marL="571500" indent="-571500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571500" algn="l"/>
                          <a:tab pos="571500" algn="l"/>
                        </a:tabLst>
                      </a:pPr>
                      <a:r>
                        <a:rPr lang="fr-CA" sz="14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Coût total du programme </a:t>
                      </a:r>
                      <a:r>
                        <a:rPr lang="fr-CA" sz="1400" noProof="0" dirty="0">
                          <a:effectLst/>
                        </a:rPr>
                        <a:t>(millions de dollars)</a:t>
                      </a:r>
                      <a:endParaRPr lang="fr-CA" sz="14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fr-CA" sz="14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76 017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fr-CA" sz="14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76 761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fr-CA" sz="14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77 508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fr-CA" sz="14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78 444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fr-CA" sz="14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79 463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104632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1BEEA03-5529-428A-B53C-056A376CC34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450666" y="5598863"/>
            <a:ext cx="33025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</a:pPr>
            <a:r>
              <a:rPr lang="fr-CA" altLang="en-US" sz="1100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Source: calculs du DPB, selon le modèle BD/MSPS</a:t>
            </a:r>
            <a:endParaRPr lang="fr-CA" altLang="en-US" sz="11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04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DC41E-1CFD-497E-BE74-F52D45847C95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03362" y="561976"/>
            <a:ext cx="11772900" cy="1157811"/>
          </a:xfrm>
          <a:prstGeom prst="rect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CA" sz="3600" b="1" kern="0" dirty="0">
                <a:solidFill>
                  <a:schemeClr val="tx2">
                    <a:lumMod val="75000"/>
                  </a:schemeClr>
                </a:solidFill>
              </a:rPr>
              <a:t>Aide fédérale accordée aux personnes à faible revenu comparé au coût d’un programme de RBG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532C5C-C218-4F78-BD99-2E16542E1CF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10170" y="1719787"/>
            <a:ext cx="107592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800" dirty="0">
                <a:solidFill>
                  <a:prstClr val="black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A" dirty="0">
                <a:solidFill>
                  <a:prstClr val="black"/>
                </a:solidFill>
              </a:rPr>
              <a:t>L’aide fédérale accordée aux personnes et aux familles à faible revenu ainsi qu’aux autres groupes vulnérables en 2017-2018 était d’environ 56,8 milliards de dollars.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A" dirty="0">
                <a:solidFill>
                  <a:prstClr val="black"/>
                </a:solidFill>
              </a:rPr>
              <a:t>Ce chiffre comprend la SV et le SRG pour les personnes âgées, l’Allocation canadienne pour enfants, et l’aide fédérale aux personnes autochtones : 24,8 milliards de dollars</a:t>
            </a:r>
            <a:endParaRPr lang="fr-CA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A8CE248-74D8-4E6D-9E53-4A287D83449F}"/>
              </a:ext>
            </a:extLst>
          </p:cNvPr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01007383"/>
              </p:ext>
            </p:extLst>
          </p:nvPr>
        </p:nvGraphicFramePr>
        <p:xfrm>
          <a:off x="2915352" y="3043226"/>
          <a:ext cx="655226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" name="TextBox 1">
            <a:extLst>
              <a:ext uri="{FF2B5EF4-FFF2-40B4-BE49-F238E27FC236}">
                <a16:creationId xmlns:a16="http://schemas.microsoft.com/office/drawing/2014/main" id="{DD816E48-8C6B-4219-9847-CDE7ED82A1B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641007" y="4017843"/>
            <a:ext cx="1151775" cy="54835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sz="11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44,0 milliards de dollars </a:t>
            </a:r>
            <a:r>
              <a:rPr lang="fr-CA" sz="11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(58</a:t>
            </a:r>
            <a:r>
              <a:rPr lang="fr-CA" sz="11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%)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B81E1C50-A0B2-4597-AA5A-E84EA4413127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817658" y="4785136"/>
            <a:ext cx="1407326" cy="54835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sz="11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32,0 milliards de dollars (42 %)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178803-C152-47EA-92D6-D2A33D597157}"/>
              </a:ext>
            </a:extLst>
          </p:cNvPr>
          <p:cNvSpPr/>
          <p:nvPr/>
        </p:nvSpPr>
        <p:spPr>
          <a:xfrm>
            <a:off x="2957884" y="5934670"/>
            <a:ext cx="637694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/>
              <a:t>Source : Bureau du directeur parlementaire du budget, 2017, Aide fédérale accordée aux personnes et aux familles à faible revenu, document consultable à l’adresse suivante : </a:t>
            </a:r>
            <a:r>
              <a:rPr lang="fr-FR" sz="1100" dirty="0">
                <a:hlinkClick r:id="rId9"/>
              </a:rPr>
              <a:t>http://www.pbo-dpb.gc.ca/fr/blog/news/Fed_Support_Low_Income</a:t>
            </a:r>
            <a:r>
              <a:rPr lang="fr-FR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343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D75EC5E-5C84-48AF-9EBA-EB40006BC244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10170" y="752716"/>
            <a:ext cx="10759284" cy="655638"/>
          </a:xfrm>
          <a:prstGeom prst="rect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CA" sz="3600" b="1" kern="0" dirty="0">
                <a:solidFill>
                  <a:schemeClr val="tx2">
                    <a:lumMod val="75000"/>
                  </a:schemeClr>
                </a:solidFill>
              </a:rPr>
              <a:t>Conclusion et discussion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C7B1EB-1DD2-4633-871A-93431D83E4A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64958" y="1687620"/>
            <a:ext cx="1084970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CA" b="1" dirty="0">
                <a:solidFill>
                  <a:schemeClr val="tx2">
                    <a:lumMod val="75000"/>
                  </a:schemeClr>
                </a:solidFill>
              </a:rPr>
              <a:t>Nous estimons le coût brut d’un programme de RBG.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CA" b="1" dirty="0">
                <a:solidFill>
                  <a:schemeClr val="tx2">
                    <a:lumMod val="75000"/>
                  </a:schemeClr>
                </a:solidFill>
              </a:rPr>
              <a:t>Les estimations du DPB représentent des coûts statiques.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CA" b="1" dirty="0">
                <a:solidFill>
                  <a:schemeClr val="tx2">
                    <a:lumMod val="75000"/>
                  </a:schemeClr>
                </a:solidFill>
              </a:rPr>
              <a:t>Ce serait un régime de revenu de base fédéral-provincial, éventuellement administré aux termes d’un arrangement intergouvernemental.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CA" b="1" dirty="0">
                <a:solidFill>
                  <a:schemeClr val="tx2">
                    <a:lumMod val="75000"/>
                  </a:schemeClr>
                </a:solidFill>
              </a:rPr>
              <a:t>Un programme de RBG viendrait remplacer les transferts suivants :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CA" b="1" dirty="0">
                <a:solidFill>
                  <a:schemeClr val="tx2">
                    <a:lumMod val="75000"/>
                  </a:schemeClr>
                </a:solidFill>
              </a:rPr>
              <a:t>le crédit pour la TPS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CA" b="1" dirty="0">
                <a:solidFill>
                  <a:schemeClr val="tx2">
                    <a:lumMod val="75000"/>
                  </a:schemeClr>
                </a:solidFill>
              </a:rPr>
              <a:t>la PFRT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CA" b="1" dirty="0">
                <a:solidFill>
                  <a:schemeClr val="tx2">
                    <a:lumMod val="75000"/>
                  </a:schemeClr>
                </a:solidFill>
              </a:rPr>
              <a:t>l’aide sociale</a:t>
            </a:r>
          </a:p>
          <a:p>
            <a:pPr lvl="1">
              <a:spcAft>
                <a:spcPts val="1200"/>
              </a:spcAft>
            </a:pPr>
            <a:endParaRPr lang="fr-CA" b="1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fr-CA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5307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0826" y="2029124"/>
            <a:ext cx="5928418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dirty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</a:rPr>
              <a:t>Pour plus de renseignements,</a:t>
            </a:r>
            <a:br>
              <a:rPr lang="fr-FR" sz="3200" dirty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</a:rPr>
            </a:br>
            <a:r>
              <a:rPr lang="fr-FR" sz="3200" dirty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</a:rPr>
              <a:t> veuillez envoyer un message à</a:t>
            </a:r>
            <a:br>
              <a:rPr lang="fr-FR" sz="3200" dirty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</a:rPr>
            </a:br>
            <a:r>
              <a:rPr lang="en-CA" sz="3200" dirty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  <a:hlinkClick r:id="rId3"/>
              </a:rPr>
              <a:t>pbo-dpb@parl.gc.ca</a:t>
            </a:r>
            <a:br>
              <a:rPr lang="en-CA" sz="3200" dirty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</a:rPr>
            </a:br>
            <a:r>
              <a:rPr lang="en-CA" sz="3200" dirty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</a:rPr>
              <a:t> </a:t>
            </a:r>
            <a:r>
              <a:rPr lang="en-CA" sz="3200" dirty="0" err="1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</a:rPr>
              <a:t>ou</a:t>
            </a:r>
            <a:r>
              <a:rPr lang="en-CA" sz="3200" dirty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</a:rPr>
              <a:t> </a:t>
            </a:r>
            <a:r>
              <a:rPr lang="en-CA" sz="3200" dirty="0" err="1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</a:rPr>
              <a:t>veuillez</a:t>
            </a:r>
            <a:r>
              <a:rPr lang="en-CA" sz="3200" dirty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</a:rPr>
              <a:t> composer</a:t>
            </a:r>
            <a:br>
              <a:rPr lang="en-CA" sz="3200" dirty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</a:rPr>
            </a:br>
            <a:r>
              <a:rPr lang="en-CA" sz="3200" dirty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</a:rPr>
              <a:t>(613) 992-8026</a:t>
            </a:r>
            <a:br>
              <a:rPr lang="en-CA" sz="3200" dirty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</a:rPr>
            </a:br>
            <a:endParaRPr lang="en-CA" sz="24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8759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PBO-DPB PPT Template">
  <a:themeElements>
    <a:clrScheme name="PBO-DPB PP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BO-DPB PPT Templat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BO-DPB PP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BO-DPB PP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BO-DPB PP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BO-DPB PP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BO-DPB PP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BO-DPB PP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BO-DPB PP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BO-DPB PP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BO-DPB PP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BO-DPB PP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BO-DPB PP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BO-DPB PP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BO-DPB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BO-DPB PPT Templat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BO-DPB PP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BO-DPB PP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BO-DPB PP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BO-DPB PP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BO-DPB PP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BO-DPB PP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BO-DPB PP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BO-DPB PP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BO-DPB PP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BO-DPB PP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BO-DPB PP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BO-DPB PP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3563</TotalTime>
  <Words>439</Words>
  <Application>Microsoft Office PowerPoint</Application>
  <PresentationFormat>Widescreen</PresentationFormat>
  <Paragraphs>113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Courier New</vt:lpstr>
      <vt:lpstr>Segoe UI</vt:lpstr>
      <vt:lpstr>Segoe UI Semibold</vt:lpstr>
      <vt:lpstr>Times New Roman</vt:lpstr>
      <vt:lpstr>Wingdings</vt:lpstr>
      <vt:lpstr>PBO-DPB PPT Template</vt:lpstr>
      <vt:lpstr>1_PBO-DPB PPT Template</vt:lpstr>
      <vt:lpstr>Exposé technique  17 avril 2018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Technical Briefing  April 17, 2018</dc:title>
  <dc:creator>Ammar, Nasreddine</dc:creator>
  <cp:lastModifiedBy>Scrim, Jocelyne</cp:lastModifiedBy>
  <cp:revision>72</cp:revision>
  <cp:lastPrinted>2018-04-13T04:08:31Z</cp:lastPrinted>
  <dcterms:created xsi:type="dcterms:W3CDTF">2018-04-10T13:50:38Z</dcterms:created>
  <dcterms:modified xsi:type="dcterms:W3CDTF">2018-05-01T18:12:14Z</dcterms:modified>
</cp:coreProperties>
</file>